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7099300"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2" d="100"/>
          <a:sy n="62" d="100"/>
        </p:scale>
        <p:origin x="1328" y="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363" cy="511731"/>
          </a:xfrm>
          <a:prstGeom prst="rect">
            <a:avLst/>
          </a:prstGeom>
          <a:noFill/>
          <a:ln>
            <a:noFill/>
          </a:ln>
        </p:spPr>
        <p:txBody>
          <a:bodyPr spcFirstLastPara="1" wrap="square" lIns="99025" tIns="49500" rIns="99025" bIns="49500"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1294" y="0"/>
            <a:ext cx="3076363" cy="511731"/>
          </a:xfrm>
          <a:prstGeom prst="rect">
            <a:avLst/>
          </a:prstGeom>
          <a:noFill/>
          <a:ln>
            <a:noFill/>
          </a:ln>
        </p:spPr>
        <p:txBody>
          <a:bodyPr spcFirstLastPara="1" wrap="square" lIns="99025" tIns="49500" rIns="99025" bIns="49500"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spcBef>
                <a:spcPts val="0"/>
              </a:spcBef>
              <a:spcAft>
                <a:spcPts val="0"/>
              </a:spcAft>
              <a:buNone/>
            </a:pPr>
            <a:fld id="{00000000-1234-1234-1234-123412341234}" type="slidenum">
              <a:rPr lang="de-DE"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99564ad429_0_53: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239" name="Google Shape;239;g299564ad429_0_5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99564ad429_0_83: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255" name="Google Shape;255;g299564ad429_0_8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99564ad429_0_98: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270" name="Google Shape;270;g299564ad429_0_9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9957d737d0_1_6: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285" name="Google Shape;285;g29957d737d0_1_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99564ad429_0_121: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300" name="Google Shape;300;g299564ad429_0_12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99564ad429_0_157: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315" name="Google Shape;315;g299564ad429_0_15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99564ad429_0_203: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332" name="Google Shape;332;g299564ad429_0_20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99564ad429_0_187: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346" name="Google Shape;346;g299564ad429_0_18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99564ad429_0_218: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361" name="Google Shape;361;g299564ad429_0_21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6: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376" name="Google Shape;376;p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7: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392" name="Google Shape;392;p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8: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405" name="Google Shape;405;p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b2d1dcd01_0_18: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418" name="Google Shape;418;g1eb2d1dcd01_0_1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9: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432" name="Google Shape;432;p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39" name="Google Shape;139;p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98a46ad0e7_0_0: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55" name="Google Shape;155;g298a46ad0e7_0_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98a46ad0e7_0_43: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71" name="Google Shape;171;g298a46ad0e7_0_4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99564ad429_0_16: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87" name="Google Shape;187;g299564ad429_0_1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5: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206" name="Google Shape;206;p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98a46ad0e7_0_66: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224" name="Google Shape;224;g298a46ad0e7_0_6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dx.doi.org/10.4018/978-1-4666-6090-8"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www.tmsi.com/products/saga-32-64-128/" TargetMode="External"/><Relationship Id="rId5" Type="http://schemas.openxmlformats.org/officeDocument/2006/relationships/image" Target="../media/image2.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a:stretch/>
        </p:blipFill>
        <p:spPr>
          <a:xfrm>
            <a:off x="-2283" y="0"/>
            <a:ext cx="2236107" cy="6858000"/>
          </a:xfrm>
          <a:prstGeom prst="rect">
            <a:avLst/>
          </a:prstGeom>
          <a:noFill/>
          <a:ln>
            <a:noFill/>
          </a:ln>
        </p:spPr>
      </p:pic>
      <p:pic>
        <p:nvPicPr>
          <p:cNvPr id="89" name="Google Shape;89;p13"/>
          <p:cNvPicPr preferRelativeResize="0"/>
          <p:nvPr/>
        </p:nvPicPr>
        <p:blipFill rotWithShape="1">
          <a:blip r:embed="rId4">
            <a:alphaModFix/>
          </a:blip>
          <a:srcRect/>
          <a:stretch/>
        </p:blipFill>
        <p:spPr>
          <a:xfrm>
            <a:off x="323528" y="260648"/>
            <a:ext cx="1481818" cy="1340556"/>
          </a:xfrm>
          <a:prstGeom prst="rect">
            <a:avLst/>
          </a:prstGeom>
          <a:noFill/>
          <a:ln>
            <a:noFill/>
          </a:ln>
        </p:spPr>
      </p:pic>
      <p:sp>
        <p:nvSpPr>
          <p:cNvPr id="90" name="Google Shape;90;p13"/>
          <p:cNvSpPr txBox="1"/>
          <p:nvPr/>
        </p:nvSpPr>
        <p:spPr>
          <a:xfrm>
            <a:off x="81698" y="6561348"/>
            <a:ext cx="19442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a:t>
            </a:r>
            <a:r>
              <a:rPr lang="de-DE" sz="1200" b="0" i="0" u="none" strike="noStrike" cap="none" dirty="0">
                <a:solidFill>
                  <a:schemeClr val="dk1"/>
                </a:solidFill>
                <a:latin typeface="Calibri"/>
                <a:ea typeface="Calibri"/>
                <a:cs typeface="Calibri"/>
                <a:sym typeface="Calibri"/>
              </a:rPr>
              <a:t>.11.2023</a:t>
            </a:r>
            <a:endParaRPr sz="1200" b="0" i="0" u="none" strike="noStrike" cap="none" dirty="0">
              <a:solidFill>
                <a:schemeClr val="dk1"/>
              </a:solidFill>
              <a:latin typeface="Calibri"/>
              <a:ea typeface="Calibri"/>
              <a:cs typeface="Calibri"/>
              <a:sym typeface="Calibri"/>
            </a:endParaRPr>
          </a:p>
        </p:txBody>
      </p:sp>
      <p:sp>
        <p:nvSpPr>
          <p:cNvPr id="91" name="Google Shape;91;p13"/>
          <p:cNvSpPr txBox="1"/>
          <p:nvPr/>
        </p:nvSpPr>
        <p:spPr>
          <a:xfrm>
            <a:off x="2373019" y="4931571"/>
            <a:ext cx="658873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2800">
                <a:solidFill>
                  <a:schemeClr val="dk1"/>
                </a:solidFill>
                <a:latin typeface="Calibri"/>
                <a:ea typeface="Calibri"/>
                <a:cs typeface="Calibri"/>
                <a:sym typeface="Calibri"/>
              </a:rPr>
              <a:t>s</a:t>
            </a:r>
            <a:r>
              <a:rPr lang="de-DE" sz="2800" b="0" i="0" u="none" strike="noStrike" cap="none">
                <a:solidFill>
                  <a:schemeClr val="dk1"/>
                </a:solidFill>
                <a:latin typeface="Calibri"/>
                <a:ea typeface="Calibri"/>
                <a:cs typeface="Calibri"/>
                <a:sym typeface="Calibri"/>
              </a:rPr>
              <a:t>EMG</a:t>
            </a:r>
            <a:r>
              <a:rPr lang="de-DE" sz="2800">
                <a:solidFill>
                  <a:schemeClr val="dk1"/>
                </a:solidFill>
                <a:latin typeface="Calibri"/>
                <a:ea typeface="Calibri"/>
                <a:cs typeface="Calibri"/>
                <a:sym typeface="Calibri"/>
              </a:rPr>
              <a:t> for Bicep and Tricep</a:t>
            </a:r>
            <a:r>
              <a:rPr lang="de-DE" sz="2800" b="0" i="0" u="none" strike="noStrike" cap="none">
                <a:solidFill>
                  <a:schemeClr val="dk1"/>
                </a:solidFill>
                <a:latin typeface="Calibri"/>
                <a:ea typeface="Calibri"/>
                <a:cs typeface="Calibri"/>
                <a:sym typeface="Calibri"/>
              </a:rPr>
              <a:t> </a:t>
            </a:r>
            <a:endParaRPr/>
          </a:p>
        </p:txBody>
      </p:sp>
      <p:sp>
        <p:nvSpPr>
          <p:cNvPr id="92" name="Google Shape;92;p13"/>
          <p:cNvSpPr txBox="1"/>
          <p:nvPr/>
        </p:nvSpPr>
        <p:spPr>
          <a:xfrm>
            <a:off x="2375756" y="6561347"/>
            <a:ext cx="65886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a:solidFill>
                  <a:schemeClr val="dk1"/>
                </a:solidFill>
                <a:latin typeface="Calibri"/>
                <a:ea typeface="Calibri"/>
                <a:cs typeface="Calibri"/>
                <a:sym typeface="Calibri"/>
              </a:rPr>
              <a:t>B.Asha, G.Sabrina, P. Rohan, R.Saad.</a:t>
            </a:r>
            <a:endParaRPr sz="1200" b="0" i="0" u="none" strike="noStrike" cap="none">
              <a:solidFill>
                <a:schemeClr val="dk1"/>
              </a:solidFill>
              <a:latin typeface="Calibri"/>
              <a:ea typeface="Calibri"/>
              <a:cs typeface="Calibri"/>
              <a:sym typeface="Calibri"/>
            </a:endParaRPr>
          </a:p>
        </p:txBody>
      </p:sp>
      <p:sp>
        <p:nvSpPr>
          <p:cNvPr id="93" name="Google Shape;93;p13"/>
          <p:cNvSpPr txBox="1"/>
          <p:nvPr/>
        </p:nvSpPr>
        <p:spPr>
          <a:xfrm>
            <a:off x="8171486" y="6581001"/>
            <a:ext cx="68499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pic>
        <p:nvPicPr>
          <p:cNvPr id="94" name="Google Shape;94;p13"/>
          <p:cNvPicPr preferRelativeResize="0"/>
          <p:nvPr/>
        </p:nvPicPr>
        <p:blipFill rotWithShape="1">
          <a:blip r:embed="rId5">
            <a:alphaModFix/>
          </a:blip>
          <a:srcRect t="14513" r="22364" b="11191"/>
          <a:stretch/>
        </p:blipFill>
        <p:spPr>
          <a:xfrm>
            <a:off x="2488621" y="1601204"/>
            <a:ext cx="3520769" cy="2526897"/>
          </a:xfrm>
          <a:prstGeom prst="rect">
            <a:avLst/>
          </a:prstGeom>
          <a:noFill/>
          <a:ln>
            <a:noFill/>
          </a:ln>
        </p:spPr>
      </p:pic>
      <p:pic>
        <p:nvPicPr>
          <p:cNvPr id="95" name="Google Shape;95;p13" descr="Una persona sentado frente a una computadora&#10;&#10;Descripción generada automáticamente con confianza media"/>
          <p:cNvPicPr preferRelativeResize="0"/>
          <p:nvPr/>
        </p:nvPicPr>
        <p:blipFill rotWithShape="1">
          <a:blip r:embed="rId6">
            <a:alphaModFix/>
          </a:blip>
          <a:srcRect t="13837" r="16401" b="15108"/>
          <a:stretch/>
        </p:blipFill>
        <p:spPr>
          <a:xfrm>
            <a:off x="6264197" y="1601202"/>
            <a:ext cx="2236152" cy="25268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2"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242" name="Google Shape;242;p22"/>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243" name="Google Shape;243;p22"/>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244" name="Google Shape;244;p22"/>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245" name="Google Shape;245;p22"/>
          <p:cNvSpPr txBox="1"/>
          <p:nvPr/>
        </p:nvSpPr>
        <p:spPr>
          <a:xfrm>
            <a:off x="2375756" y="6561346"/>
            <a:ext cx="6588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246" name="Google Shape;246;p22"/>
          <p:cNvSpPr txBox="1"/>
          <p:nvPr/>
        </p:nvSpPr>
        <p:spPr>
          <a:xfrm>
            <a:off x="2483825" y="870225"/>
            <a:ext cx="7002900" cy="1323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Task 3 - Bicep curl - Colorbar representation</a:t>
            </a:r>
            <a:endParaRPr sz="1800">
              <a:solidFill>
                <a:schemeClr val="dk1"/>
              </a:solidFill>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0" algn="just" rtl="0">
              <a:spcBef>
                <a:spcPts val="0"/>
              </a:spcBef>
              <a:spcAft>
                <a:spcPts val="0"/>
              </a:spcAft>
              <a:buClr>
                <a:schemeClr val="dk1"/>
              </a:buClr>
              <a:buSzPts val="1100"/>
              <a:buFont typeface="Arial"/>
              <a:buNone/>
            </a:pP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247" name="Google Shape;247;p22"/>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pic>
        <p:nvPicPr>
          <p:cNvPr id="248" name="Google Shape;248;p22"/>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249" name="Google Shape;249;p22"/>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250" name="Google Shape;250;p22"/>
          <p:cNvPicPr preferRelativeResize="0"/>
          <p:nvPr/>
        </p:nvPicPr>
        <p:blipFill>
          <a:blip r:embed="rId7">
            <a:alphaModFix/>
          </a:blip>
          <a:stretch>
            <a:fillRect/>
          </a:stretch>
        </p:blipFill>
        <p:spPr>
          <a:xfrm>
            <a:off x="2483825" y="1461275"/>
            <a:ext cx="3620450" cy="2471175"/>
          </a:xfrm>
          <a:prstGeom prst="rect">
            <a:avLst/>
          </a:prstGeom>
          <a:noFill/>
          <a:ln>
            <a:noFill/>
          </a:ln>
        </p:spPr>
      </p:pic>
      <p:sp>
        <p:nvSpPr>
          <p:cNvPr id="251" name="Google Shape;251;p22"/>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pic>
        <p:nvPicPr>
          <p:cNvPr id="252" name="Google Shape;252;p22"/>
          <p:cNvPicPr preferRelativeResize="0"/>
          <p:nvPr/>
        </p:nvPicPr>
        <p:blipFill>
          <a:blip r:embed="rId8">
            <a:alphaModFix/>
          </a:blip>
          <a:stretch>
            <a:fillRect/>
          </a:stretch>
        </p:blipFill>
        <p:spPr>
          <a:xfrm>
            <a:off x="4826675" y="3997900"/>
            <a:ext cx="3844625" cy="2471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3"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258" name="Google Shape;258;p23"/>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259" name="Google Shape;259;p23"/>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260" name="Google Shape;260;p23"/>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261" name="Google Shape;261;p23"/>
          <p:cNvSpPr txBox="1"/>
          <p:nvPr/>
        </p:nvSpPr>
        <p:spPr>
          <a:xfrm>
            <a:off x="2394618" y="1016730"/>
            <a:ext cx="6588600" cy="708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Task 3 - Bicep curl - Trigger wise</a:t>
            </a: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262" name="Google Shape;262;p23"/>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
        <p:nvSpPr>
          <p:cNvPr id="263" name="Google Shape;263;p23"/>
          <p:cNvSpPr txBox="1"/>
          <p:nvPr/>
        </p:nvSpPr>
        <p:spPr>
          <a:xfrm>
            <a:off x="2483831" y="870234"/>
            <a:ext cx="6372600" cy="400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sz="2000">
              <a:solidFill>
                <a:schemeClr val="dk1"/>
              </a:solidFill>
              <a:latin typeface="Calibri"/>
              <a:ea typeface="Calibri"/>
              <a:cs typeface="Calibri"/>
              <a:sym typeface="Calibri"/>
            </a:endParaRPr>
          </a:p>
        </p:txBody>
      </p:sp>
      <p:pic>
        <p:nvPicPr>
          <p:cNvPr id="264" name="Google Shape;264;p23"/>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265" name="Google Shape;265;p23"/>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266" name="Google Shape;266;p23"/>
          <p:cNvPicPr preferRelativeResize="0"/>
          <p:nvPr/>
        </p:nvPicPr>
        <p:blipFill>
          <a:blip r:embed="rId7">
            <a:alphaModFix/>
          </a:blip>
          <a:stretch>
            <a:fillRect/>
          </a:stretch>
        </p:blipFill>
        <p:spPr>
          <a:xfrm>
            <a:off x="2643800" y="1727050"/>
            <a:ext cx="6008074" cy="4751175"/>
          </a:xfrm>
          <a:prstGeom prst="rect">
            <a:avLst/>
          </a:prstGeom>
          <a:noFill/>
          <a:ln>
            <a:noFill/>
          </a:ln>
        </p:spPr>
      </p:pic>
      <p:sp>
        <p:nvSpPr>
          <p:cNvPr id="267" name="Google Shape;267;p23"/>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24"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273" name="Google Shape;273;p24"/>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274" name="Google Shape;274;p24"/>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275" name="Google Shape;275;p24"/>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276" name="Google Shape;276;p24"/>
          <p:cNvSpPr txBox="1"/>
          <p:nvPr/>
        </p:nvSpPr>
        <p:spPr>
          <a:xfrm>
            <a:off x="2394618" y="870230"/>
            <a:ext cx="6588600" cy="708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Task 3 - Bicep curl - Trigger wise</a:t>
            </a: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277" name="Google Shape;277;p24"/>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
        <p:nvSpPr>
          <p:cNvPr id="278" name="Google Shape;278;p24"/>
          <p:cNvSpPr txBox="1"/>
          <p:nvPr/>
        </p:nvSpPr>
        <p:spPr>
          <a:xfrm>
            <a:off x="2483831" y="870234"/>
            <a:ext cx="6372600" cy="400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sz="2000">
              <a:solidFill>
                <a:schemeClr val="dk1"/>
              </a:solidFill>
              <a:latin typeface="Calibri"/>
              <a:ea typeface="Calibri"/>
              <a:cs typeface="Calibri"/>
              <a:sym typeface="Calibri"/>
            </a:endParaRPr>
          </a:p>
        </p:txBody>
      </p:sp>
      <p:pic>
        <p:nvPicPr>
          <p:cNvPr id="279" name="Google Shape;279;p24"/>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280" name="Google Shape;280;p24"/>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281" name="Google Shape;281;p24"/>
          <p:cNvPicPr preferRelativeResize="0"/>
          <p:nvPr/>
        </p:nvPicPr>
        <p:blipFill>
          <a:blip r:embed="rId7">
            <a:alphaModFix/>
          </a:blip>
          <a:stretch>
            <a:fillRect/>
          </a:stretch>
        </p:blipFill>
        <p:spPr>
          <a:xfrm>
            <a:off x="2551325" y="1432659"/>
            <a:ext cx="6413033" cy="4986113"/>
          </a:xfrm>
          <a:prstGeom prst="rect">
            <a:avLst/>
          </a:prstGeom>
          <a:noFill/>
          <a:ln>
            <a:noFill/>
          </a:ln>
        </p:spPr>
      </p:pic>
      <p:sp>
        <p:nvSpPr>
          <p:cNvPr id="282" name="Google Shape;282;p24"/>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25"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288" name="Google Shape;288;p25"/>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289" name="Google Shape;289;p25"/>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290" name="Google Shape;290;p25"/>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291" name="Google Shape;291;p25"/>
          <p:cNvSpPr txBox="1"/>
          <p:nvPr/>
        </p:nvSpPr>
        <p:spPr>
          <a:xfrm>
            <a:off x="2394618" y="1149180"/>
            <a:ext cx="6588600" cy="400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de-DE" sz="2000">
                <a:solidFill>
                  <a:schemeClr val="dk1"/>
                </a:solidFill>
                <a:latin typeface="Calibri"/>
                <a:ea typeface="Calibri"/>
                <a:cs typeface="Calibri"/>
                <a:sym typeface="Calibri"/>
              </a:rPr>
              <a:t>Task 3 - Bicep curl - Fatigue</a:t>
            </a:r>
            <a:endParaRPr sz="1600">
              <a:solidFill>
                <a:schemeClr val="dk1"/>
              </a:solidFill>
              <a:latin typeface="Calibri"/>
              <a:ea typeface="Calibri"/>
              <a:cs typeface="Calibri"/>
              <a:sym typeface="Calibri"/>
            </a:endParaRPr>
          </a:p>
        </p:txBody>
      </p:sp>
      <p:sp>
        <p:nvSpPr>
          <p:cNvPr id="292" name="Google Shape;292;p25"/>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
        <p:nvSpPr>
          <p:cNvPr id="293" name="Google Shape;293;p25"/>
          <p:cNvSpPr txBox="1"/>
          <p:nvPr/>
        </p:nvSpPr>
        <p:spPr>
          <a:xfrm>
            <a:off x="2564175" y="5888550"/>
            <a:ext cx="5716800" cy="14775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1500">
                <a:solidFill>
                  <a:srgbClr val="212121"/>
                </a:solidFill>
                <a:highlight>
                  <a:schemeClr val="lt1"/>
                </a:highlight>
                <a:latin typeface="Times New Roman"/>
                <a:ea typeface="Times New Roman"/>
                <a:cs typeface="Times New Roman"/>
                <a:sym typeface="Times New Roman"/>
              </a:rPr>
              <a:t>Muscle fatigue is defined as a decrease in maximal force or power production in response to contractile activity[4]</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de-DE" sz="2000" b="1">
                <a:solidFill>
                  <a:schemeClr val="dk1"/>
                </a:solidFill>
                <a:latin typeface="Calibri"/>
                <a:ea typeface="Calibri"/>
                <a:cs typeface="Calibri"/>
                <a:sym typeface="Calibri"/>
              </a:rPr>
              <a:t> </a:t>
            </a: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457200" marR="0" lvl="0" indent="0" algn="just" rtl="0">
              <a:spcBef>
                <a:spcPts val="0"/>
              </a:spcBef>
              <a:spcAft>
                <a:spcPts val="0"/>
              </a:spcAft>
              <a:buNone/>
            </a:pPr>
            <a:endParaRPr sz="2000">
              <a:solidFill>
                <a:schemeClr val="dk1"/>
              </a:solidFill>
              <a:latin typeface="Calibri"/>
              <a:ea typeface="Calibri"/>
              <a:cs typeface="Calibri"/>
              <a:sym typeface="Calibri"/>
            </a:endParaRPr>
          </a:p>
        </p:txBody>
      </p:sp>
      <p:pic>
        <p:nvPicPr>
          <p:cNvPr id="294" name="Google Shape;294;p25"/>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295" name="Google Shape;295;p25"/>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296" name="Google Shape;296;p25"/>
          <p:cNvPicPr preferRelativeResize="0"/>
          <p:nvPr/>
        </p:nvPicPr>
        <p:blipFill>
          <a:blip r:embed="rId7">
            <a:alphaModFix/>
          </a:blip>
          <a:stretch>
            <a:fillRect/>
          </a:stretch>
        </p:blipFill>
        <p:spPr>
          <a:xfrm>
            <a:off x="2968187" y="1681825"/>
            <a:ext cx="5403724" cy="4074275"/>
          </a:xfrm>
          <a:prstGeom prst="rect">
            <a:avLst/>
          </a:prstGeom>
          <a:noFill/>
          <a:ln>
            <a:noFill/>
          </a:ln>
        </p:spPr>
      </p:pic>
      <p:sp>
        <p:nvSpPr>
          <p:cNvPr id="297" name="Google Shape;297;p25"/>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26"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303" name="Google Shape;303;p26"/>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304" name="Google Shape;304;p26"/>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305" name="Google Shape;305;p26"/>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306" name="Google Shape;306;p26"/>
          <p:cNvSpPr txBox="1"/>
          <p:nvPr/>
        </p:nvSpPr>
        <p:spPr>
          <a:xfrm>
            <a:off x="2555406" y="870230"/>
            <a:ext cx="6588600" cy="1323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Task 4 - Punching</a:t>
            </a:r>
            <a:endParaRPr sz="1800">
              <a:solidFill>
                <a:schemeClr val="dk1"/>
              </a:solidFill>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0" algn="just" rtl="0">
              <a:spcBef>
                <a:spcPts val="0"/>
              </a:spcBef>
              <a:spcAft>
                <a:spcPts val="0"/>
              </a:spcAft>
              <a:buSzPts val="1100"/>
              <a:buNone/>
            </a:pP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307" name="Google Shape;307;p26"/>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
        <p:nvSpPr>
          <p:cNvPr id="308" name="Google Shape;308;p26"/>
          <p:cNvSpPr txBox="1"/>
          <p:nvPr/>
        </p:nvSpPr>
        <p:spPr>
          <a:xfrm>
            <a:off x="2483831" y="870234"/>
            <a:ext cx="6372600" cy="400200"/>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None/>
            </a:pPr>
            <a:endParaRPr sz="2000">
              <a:solidFill>
                <a:schemeClr val="dk1"/>
              </a:solidFill>
              <a:latin typeface="Calibri"/>
              <a:ea typeface="Calibri"/>
              <a:cs typeface="Calibri"/>
              <a:sym typeface="Calibri"/>
            </a:endParaRPr>
          </a:p>
        </p:txBody>
      </p:sp>
      <p:pic>
        <p:nvPicPr>
          <p:cNvPr id="309" name="Google Shape;309;p26"/>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310" name="Google Shape;310;p26"/>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311" name="Google Shape;311;p26"/>
          <p:cNvPicPr preferRelativeResize="0"/>
          <p:nvPr/>
        </p:nvPicPr>
        <p:blipFill>
          <a:blip r:embed="rId7">
            <a:alphaModFix/>
          </a:blip>
          <a:stretch>
            <a:fillRect/>
          </a:stretch>
        </p:blipFill>
        <p:spPr>
          <a:xfrm>
            <a:off x="2948550" y="1445625"/>
            <a:ext cx="6204836" cy="4922450"/>
          </a:xfrm>
          <a:prstGeom prst="rect">
            <a:avLst/>
          </a:prstGeom>
          <a:noFill/>
          <a:ln>
            <a:noFill/>
          </a:ln>
        </p:spPr>
      </p:pic>
      <p:sp>
        <p:nvSpPr>
          <p:cNvPr id="312" name="Google Shape;312;p26"/>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27"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318" name="Google Shape;318;p27"/>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319" name="Google Shape;319;p27"/>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320" name="Google Shape;320;p27"/>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321" name="Google Shape;321;p27"/>
          <p:cNvSpPr txBox="1"/>
          <p:nvPr/>
        </p:nvSpPr>
        <p:spPr>
          <a:xfrm>
            <a:off x="2375756" y="6561346"/>
            <a:ext cx="6588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22" name="Google Shape;322;p27"/>
          <p:cNvSpPr txBox="1"/>
          <p:nvPr/>
        </p:nvSpPr>
        <p:spPr>
          <a:xfrm>
            <a:off x="2375756" y="1016730"/>
            <a:ext cx="6588600" cy="1323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Task 4 - Punching - Colorbar representation</a:t>
            </a:r>
            <a:endParaRPr sz="1800">
              <a:solidFill>
                <a:schemeClr val="dk1"/>
              </a:solidFill>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0" algn="just" rtl="0">
              <a:spcBef>
                <a:spcPts val="0"/>
              </a:spcBef>
              <a:spcAft>
                <a:spcPts val="0"/>
              </a:spcAft>
              <a:buSzPts val="1100"/>
              <a:buNone/>
            </a:pP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323" name="Google Shape;323;p27"/>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
        <p:nvSpPr>
          <p:cNvPr id="324" name="Google Shape;324;p27"/>
          <p:cNvSpPr txBox="1"/>
          <p:nvPr/>
        </p:nvSpPr>
        <p:spPr>
          <a:xfrm>
            <a:off x="2483831" y="870234"/>
            <a:ext cx="6372600" cy="400200"/>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None/>
            </a:pPr>
            <a:endParaRPr sz="2000">
              <a:solidFill>
                <a:schemeClr val="dk1"/>
              </a:solidFill>
              <a:latin typeface="Calibri"/>
              <a:ea typeface="Calibri"/>
              <a:cs typeface="Calibri"/>
              <a:sym typeface="Calibri"/>
            </a:endParaRPr>
          </a:p>
        </p:txBody>
      </p:sp>
      <p:pic>
        <p:nvPicPr>
          <p:cNvPr id="325" name="Google Shape;325;p27"/>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326" name="Google Shape;326;p27"/>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327" name="Google Shape;327;p27"/>
          <p:cNvPicPr preferRelativeResize="0"/>
          <p:nvPr/>
        </p:nvPicPr>
        <p:blipFill>
          <a:blip r:embed="rId7">
            <a:alphaModFix/>
          </a:blip>
          <a:stretch>
            <a:fillRect/>
          </a:stretch>
        </p:blipFill>
        <p:spPr>
          <a:xfrm>
            <a:off x="2483825" y="1721500"/>
            <a:ext cx="3418300" cy="2436451"/>
          </a:xfrm>
          <a:prstGeom prst="rect">
            <a:avLst/>
          </a:prstGeom>
          <a:noFill/>
          <a:ln>
            <a:noFill/>
          </a:ln>
        </p:spPr>
      </p:pic>
      <p:sp>
        <p:nvSpPr>
          <p:cNvPr id="328" name="Google Shape;328;p27"/>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pic>
        <p:nvPicPr>
          <p:cNvPr id="329" name="Google Shape;329;p27"/>
          <p:cNvPicPr preferRelativeResize="0"/>
          <p:nvPr/>
        </p:nvPicPr>
        <p:blipFill>
          <a:blip r:embed="rId8">
            <a:alphaModFix/>
          </a:blip>
          <a:stretch>
            <a:fillRect/>
          </a:stretch>
        </p:blipFill>
        <p:spPr>
          <a:xfrm>
            <a:off x="4572000" y="4267075"/>
            <a:ext cx="3729150" cy="2313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28"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335" name="Google Shape;335;p28"/>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336" name="Google Shape;336;p28"/>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337" name="Google Shape;337;p28"/>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338" name="Google Shape;338;p28"/>
          <p:cNvSpPr txBox="1"/>
          <p:nvPr/>
        </p:nvSpPr>
        <p:spPr>
          <a:xfrm>
            <a:off x="2394606" y="1016730"/>
            <a:ext cx="6588600" cy="708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Task 4 - Punching - Trigger wise</a:t>
            </a: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339" name="Google Shape;339;p28"/>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
        <p:nvSpPr>
          <p:cNvPr id="340" name="Google Shape;340;p28"/>
          <p:cNvSpPr txBox="1"/>
          <p:nvPr/>
        </p:nvSpPr>
        <p:spPr>
          <a:xfrm>
            <a:off x="2483831" y="870234"/>
            <a:ext cx="6372600" cy="400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sz="2000">
              <a:solidFill>
                <a:schemeClr val="dk1"/>
              </a:solidFill>
              <a:latin typeface="Calibri"/>
              <a:ea typeface="Calibri"/>
              <a:cs typeface="Calibri"/>
              <a:sym typeface="Calibri"/>
            </a:endParaRPr>
          </a:p>
        </p:txBody>
      </p:sp>
      <p:pic>
        <p:nvPicPr>
          <p:cNvPr id="341" name="Google Shape;341;p28"/>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342" name="Google Shape;342;p28"/>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343" name="Google Shape;343;p28"/>
          <p:cNvPicPr preferRelativeResize="0"/>
          <p:nvPr/>
        </p:nvPicPr>
        <p:blipFill>
          <a:blip r:embed="rId7">
            <a:alphaModFix/>
          </a:blip>
          <a:stretch>
            <a:fillRect/>
          </a:stretch>
        </p:blipFill>
        <p:spPr>
          <a:xfrm>
            <a:off x="2614725" y="1432659"/>
            <a:ext cx="6349628" cy="498611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29"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349" name="Google Shape;349;p29"/>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350" name="Google Shape;350;p29"/>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351" name="Google Shape;351;p29"/>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352" name="Google Shape;352;p29"/>
          <p:cNvSpPr txBox="1"/>
          <p:nvPr/>
        </p:nvSpPr>
        <p:spPr>
          <a:xfrm>
            <a:off x="2483831" y="813705"/>
            <a:ext cx="6588600" cy="708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Task 4 - Punching - Trigger wise</a:t>
            </a:r>
            <a:endParaRPr sz="2000">
              <a:solidFill>
                <a:schemeClr val="dk1"/>
              </a:solidFill>
              <a:latin typeface="Calibri"/>
              <a:ea typeface="Calibri"/>
              <a:cs typeface="Calibri"/>
              <a:sym typeface="Calibri"/>
            </a:endParaRPr>
          </a:p>
          <a:p>
            <a:pPr marL="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353" name="Google Shape;353;p29"/>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
        <p:nvSpPr>
          <p:cNvPr id="354" name="Google Shape;354;p29"/>
          <p:cNvSpPr txBox="1"/>
          <p:nvPr/>
        </p:nvSpPr>
        <p:spPr>
          <a:xfrm>
            <a:off x="2483831" y="870234"/>
            <a:ext cx="6372600" cy="400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sz="2000">
              <a:solidFill>
                <a:schemeClr val="dk1"/>
              </a:solidFill>
              <a:latin typeface="Calibri"/>
              <a:ea typeface="Calibri"/>
              <a:cs typeface="Calibri"/>
              <a:sym typeface="Calibri"/>
            </a:endParaRPr>
          </a:p>
        </p:txBody>
      </p:sp>
      <p:pic>
        <p:nvPicPr>
          <p:cNvPr id="355" name="Google Shape;355;p29"/>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356" name="Google Shape;356;p29"/>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357" name="Google Shape;357;p29"/>
          <p:cNvPicPr preferRelativeResize="0"/>
          <p:nvPr/>
        </p:nvPicPr>
        <p:blipFill>
          <a:blip r:embed="rId7">
            <a:alphaModFix/>
          </a:blip>
          <a:stretch>
            <a:fillRect/>
          </a:stretch>
        </p:blipFill>
        <p:spPr>
          <a:xfrm>
            <a:off x="2675512" y="1270424"/>
            <a:ext cx="5989080" cy="4792850"/>
          </a:xfrm>
          <a:prstGeom prst="rect">
            <a:avLst/>
          </a:prstGeom>
          <a:noFill/>
          <a:ln>
            <a:noFill/>
          </a:ln>
        </p:spPr>
      </p:pic>
      <p:sp>
        <p:nvSpPr>
          <p:cNvPr id="358" name="Google Shape;358;p29"/>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30"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364" name="Google Shape;364;p30"/>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365" name="Google Shape;365;p30"/>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366" name="Google Shape;366;p30"/>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367" name="Google Shape;367;p30"/>
          <p:cNvSpPr txBox="1"/>
          <p:nvPr/>
        </p:nvSpPr>
        <p:spPr>
          <a:xfrm>
            <a:off x="2483831" y="1108868"/>
            <a:ext cx="6588600" cy="4002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Task 4 - Punching - Fatigue</a:t>
            </a:r>
            <a:endParaRPr sz="1600">
              <a:solidFill>
                <a:schemeClr val="dk1"/>
              </a:solidFill>
              <a:latin typeface="Calibri"/>
              <a:ea typeface="Calibri"/>
              <a:cs typeface="Calibri"/>
              <a:sym typeface="Calibri"/>
            </a:endParaRPr>
          </a:p>
        </p:txBody>
      </p:sp>
      <p:sp>
        <p:nvSpPr>
          <p:cNvPr id="368" name="Google Shape;368;p30"/>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
        <p:nvSpPr>
          <p:cNvPr id="369" name="Google Shape;369;p30"/>
          <p:cNvSpPr txBox="1"/>
          <p:nvPr/>
        </p:nvSpPr>
        <p:spPr>
          <a:xfrm>
            <a:off x="2483831" y="870234"/>
            <a:ext cx="6372600" cy="1323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de-DE" sz="2000" b="1">
                <a:solidFill>
                  <a:schemeClr val="dk1"/>
                </a:solidFill>
                <a:latin typeface="Calibri"/>
                <a:ea typeface="Calibri"/>
                <a:cs typeface="Calibri"/>
                <a:sym typeface="Calibri"/>
              </a:rPr>
              <a:t> </a:t>
            </a: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457200" marR="0" lvl="0" indent="0" algn="just" rtl="0">
              <a:spcBef>
                <a:spcPts val="0"/>
              </a:spcBef>
              <a:spcAft>
                <a:spcPts val="0"/>
              </a:spcAft>
              <a:buNone/>
            </a:pPr>
            <a:endParaRPr sz="2000">
              <a:solidFill>
                <a:schemeClr val="dk1"/>
              </a:solidFill>
              <a:latin typeface="Calibri"/>
              <a:ea typeface="Calibri"/>
              <a:cs typeface="Calibri"/>
              <a:sym typeface="Calibri"/>
            </a:endParaRPr>
          </a:p>
        </p:txBody>
      </p:sp>
      <p:pic>
        <p:nvPicPr>
          <p:cNvPr id="370" name="Google Shape;370;p30"/>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371" name="Google Shape;371;p30"/>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sp>
        <p:nvSpPr>
          <p:cNvPr id="372" name="Google Shape;372;p30"/>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pic>
        <p:nvPicPr>
          <p:cNvPr id="373" name="Google Shape;373;p30"/>
          <p:cNvPicPr preferRelativeResize="0"/>
          <p:nvPr/>
        </p:nvPicPr>
        <p:blipFill>
          <a:blip r:embed="rId7">
            <a:alphaModFix/>
          </a:blip>
          <a:stretch>
            <a:fillRect/>
          </a:stretch>
        </p:blipFill>
        <p:spPr>
          <a:xfrm>
            <a:off x="2651025" y="2036984"/>
            <a:ext cx="5520439" cy="43593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1" descr="C:\Users\Manuel Kohl\Documents\Studium\Masterstudium BMT\SNN-Unit\Headline Gradient.png"/>
          <p:cNvPicPr preferRelativeResize="0"/>
          <p:nvPr/>
        </p:nvPicPr>
        <p:blipFill rotWithShape="1">
          <a:blip r:embed="rId3">
            <a:alphaModFix/>
          </a:blip>
          <a:srcRect/>
          <a:stretch/>
        </p:blipFill>
        <p:spPr>
          <a:xfrm>
            <a:off x="2233822" y="541185"/>
            <a:ext cx="6910177" cy="475547"/>
          </a:xfrm>
          <a:prstGeom prst="rect">
            <a:avLst/>
          </a:prstGeom>
          <a:noFill/>
          <a:ln>
            <a:noFill/>
          </a:ln>
        </p:spPr>
      </p:pic>
      <p:pic>
        <p:nvPicPr>
          <p:cNvPr id="379" name="Google Shape;379;p31"/>
          <p:cNvPicPr preferRelativeResize="0"/>
          <p:nvPr/>
        </p:nvPicPr>
        <p:blipFill rotWithShape="1">
          <a:blip r:embed="rId4">
            <a:alphaModFix/>
          </a:blip>
          <a:srcRect/>
          <a:stretch/>
        </p:blipFill>
        <p:spPr>
          <a:xfrm>
            <a:off x="-2283" y="0"/>
            <a:ext cx="2236107" cy="6858000"/>
          </a:xfrm>
          <a:prstGeom prst="rect">
            <a:avLst/>
          </a:prstGeom>
          <a:noFill/>
          <a:ln>
            <a:noFill/>
          </a:ln>
        </p:spPr>
      </p:pic>
      <p:pic>
        <p:nvPicPr>
          <p:cNvPr id="380" name="Google Shape;380;p31"/>
          <p:cNvPicPr preferRelativeResize="0"/>
          <p:nvPr/>
        </p:nvPicPr>
        <p:blipFill rotWithShape="1">
          <a:blip r:embed="rId5">
            <a:alphaModFix/>
          </a:blip>
          <a:srcRect/>
          <a:stretch/>
        </p:blipFill>
        <p:spPr>
          <a:xfrm>
            <a:off x="-2284" y="4159794"/>
            <a:ext cx="2236106" cy="745370"/>
          </a:xfrm>
          <a:prstGeom prst="rect">
            <a:avLst/>
          </a:prstGeom>
          <a:noFill/>
          <a:ln>
            <a:noFill/>
          </a:ln>
        </p:spPr>
      </p:pic>
      <p:sp>
        <p:nvSpPr>
          <p:cNvPr id="381" name="Google Shape;381;p31"/>
          <p:cNvSpPr txBox="1"/>
          <p:nvPr/>
        </p:nvSpPr>
        <p:spPr>
          <a:xfrm>
            <a:off x="81698" y="6561348"/>
            <a:ext cx="19442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382" name="Google Shape;382;p31"/>
          <p:cNvSpPr txBox="1"/>
          <p:nvPr/>
        </p:nvSpPr>
        <p:spPr>
          <a:xfrm>
            <a:off x="2681731" y="1036205"/>
            <a:ext cx="6588600" cy="384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900" b="1">
                <a:solidFill>
                  <a:schemeClr val="dk1"/>
                </a:solidFill>
                <a:latin typeface="Calibri"/>
                <a:ea typeface="Calibri"/>
                <a:cs typeface="Calibri"/>
                <a:sym typeface="Calibri"/>
              </a:rPr>
              <a:t>Discussion</a:t>
            </a:r>
            <a:endParaRPr sz="1900" b="1">
              <a:solidFill>
                <a:schemeClr val="dk1"/>
              </a:solidFill>
              <a:latin typeface="Calibri"/>
              <a:ea typeface="Calibri"/>
              <a:cs typeface="Calibri"/>
              <a:sym typeface="Calibri"/>
            </a:endParaRPr>
          </a:p>
        </p:txBody>
      </p:sp>
      <p:sp>
        <p:nvSpPr>
          <p:cNvPr id="383" name="Google Shape;383;p31"/>
          <p:cNvSpPr txBox="1"/>
          <p:nvPr/>
        </p:nvSpPr>
        <p:spPr>
          <a:xfrm>
            <a:off x="8171486" y="6581001"/>
            <a:ext cx="68499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
        <p:nvSpPr>
          <p:cNvPr id="384" name="Google Shape;384;p31"/>
          <p:cNvSpPr txBox="1"/>
          <p:nvPr/>
        </p:nvSpPr>
        <p:spPr>
          <a:xfrm>
            <a:off x="2483831" y="1770871"/>
            <a:ext cx="6372600" cy="4056000"/>
          </a:xfrm>
          <a:prstGeom prst="rect">
            <a:avLst/>
          </a:prstGeom>
          <a:no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de-DE" sz="1500">
                <a:solidFill>
                  <a:srgbClr val="212121"/>
                </a:solidFill>
                <a:highlight>
                  <a:srgbClr val="FFFFFF"/>
                </a:highlight>
                <a:latin typeface="Calibri"/>
                <a:ea typeface="Calibri"/>
                <a:cs typeface="Calibri"/>
                <a:sym typeface="Calibri"/>
              </a:rPr>
              <a:t>Task 1 and 2 -</a:t>
            </a:r>
            <a:endParaRPr sz="1500">
              <a:solidFill>
                <a:srgbClr val="212121"/>
              </a:solidFill>
              <a:highlight>
                <a:srgbClr val="FFFFFF"/>
              </a:highlight>
              <a:latin typeface="Calibri"/>
              <a:ea typeface="Calibri"/>
              <a:cs typeface="Calibri"/>
              <a:sym typeface="Calibri"/>
            </a:endParaRPr>
          </a:p>
          <a:p>
            <a:pPr marL="457200" lvl="0" indent="-317500" algn="l" rtl="0">
              <a:spcBef>
                <a:spcPts val="0"/>
              </a:spcBef>
              <a:spcAft>
                <a:spcPts val="0"/>
              </a:spcAft>
              <a:buClr>
                <a:srgbClr val="212121"/>
              </a:buClr>
              <a:buSzPts val="1400"/>
              <a:buFont typeface="Calibri"/>
              <a:buChar char="●"/>
            </a:pPr>
            <a:r>
              <a:rPr lang="de-DE">
                <a:solidFill>
                  <a:schemeClr val="dk1"/>
                </a:solidFill>
                <a:highlight>
                  <a:schemeClr val="lt1"/>
                </a:highlight>
                <a:latin typeface="Calibri"/>
                <a:ea typeface="Calibri"/>
                <a:cs typeface="Calibri"/>
                <a:sym typeface="Calibri"/>
              </a:rPr>
              <a:t>Healthy subject has higher values  of MVC amplitude in comparison to subjects with neuropathy.</a:t>
            </a:r>
            <a:endParaRPr>
              <a:solidFill>
                <a:srgbClr val="212121"/>
              </a:solidFill>
              <a:highlight>
                <a:srgbClr val="FFFFFF"/>
              </a:highlight>
              <a:latin typeface="Calibri"/>
              <a:ea typeface="Calibri"/>
              <a:cs typeface="Calibri"/>
              <a:sym typeface="Calibri"/>
            </a:endParaRPr>
          </a:p>
          <a:p>
            <a:pPr marL="457200" marR="0" lvl="0" indent="0" algn="l" rtl="0">
              <a:spcBef>
                <a:spcPts val="0"/>
              </a:spcBef>
              <a:spcAft>
                <a:spcPts val="0"/>
              </a:spcAft>
              <a:buNone/>
            </a:pPr>
            <a:endParaRPr>
              <a:solidFill>
                <a:schemeClr val="dk1"/>
              </a:solidFill>
              <a:highlight>
                <a:srgbClr val="FFFFFF"/>
              </a:highlight>
              <a:latin typeface="Calibri"/>
              <a:ea typeface="Calibri"/>
              <a:cs typeface="Calibri"/>
              <a:sym typeface="Calibri"/>
            </a:endParaRPr>
          </a:p>
          <a:p>
            <a:pPr marL="457200" marR="0" lvl="0" indent="0" algn="l" rtl="0">
              <a:spcBef>
                <a:spcPts val="0"/>
              </a:spcBef>
              <a:spcAft>
                <a:spcPts val="0"/>
              </a:spcAft>
              <a:buNone/>
            </a:pPr>
            <a:r>
              <a:rPr lang="de-DE">
                <a:solidFill>
                  <a:srgbClr val="212121"/>
                </a:solidFill>
                <a:highlight>
                  <a:srgbClr val="FFFFFF"/>
                </a:highlight>
                <a:latin typeface="Calibri"/>
                <a:ea typeface="Calibri"/>
                <a:cs typeface="Calibri"/>
                <a:sym typeface="Calibri"/>
              </a:rPr>
              <a:t>Task 3 and 4 - Analysis of Triphasic pattern and muscle fatigue.</a:t>
            </a:r>
            <a:endParaRPr>
              <a:solidFill>
                <a:srgbClr val="212121"/>
              </a:solidFill>
              <a:highlight>
                <a:srgbClr val="FFFFFF"/>
              </a:highlight>
              <a:latin typeface="Calibri"/>
              <a:ea typeface="Calibri"/>
              <a:cs typeface="Calibri"/>
              <a:sym typeface="Calibri"/>
            </a:endParaRPr>
          </a:p>
          <a:p>
            <a:pPr marL="457200" marR="0" lvl="0" indent="-317500" algn="l" rtl="0">
              <a:spcBef>
                <a:spcPts val="0"/>
              </a:spcBef>
              <a:spcAft>
                <a:spcPts val="0"/>
              </a:spcAft>
              <a:buClr>
                <a:srgbClr val="212121"/>
              </a:buClr>
              <a:buSzPts val="1400"/>
              <a:buFont typeface="Calibri"/>
              <a:buChar char="●"/>
            </a:pPr>
            <a:r>
              <a:rPr lang="de-DE">
                <a:solidFill>
                  <a:srgbClr val="212121"/>
                </a:solidFill>
                <a:highlight>
                  <a:srgbClr val="FFFFFF"/>
                </a:highlight>
                <a:latin typeface="Calibri"/>
                <a:ea typeface="Calibri"/>
                <a:cs typeface="Calibri"/>
                <a:sym typeface="Calibri"/>
              </a:rPr>
              <a:t>less fatigue in Biceps since the muscle is more used.</a:t>
            </a:r>
            <a:endParaRPr>
              <a:solidFill>
                <a:srgbClr val="212121"/>
              </a:solidFill>
              <a:highlight>
                <a:srgbClr val="FFFFFF"/>
              </a:highlight>
              <a:latin typeface="Calibri"/>
              <a:ea typeface="Calibri"/>
              <a:cs typeface="Calibri"/>
              <a:sym typeface="Calibri"/>
            </a:endParaRPr>
          </a:p>
          <a:p>
            <a:pPr marL="457200" lvl="0" indent="-317500" algn="l" rtl="0">
              <a:lnSpc>
                <a:spcPct val="130000"/>
              </a:lnSpc>
              <a:spcBef>
                <a:spcPts val="0"/>
              </a:spcBef>
              <a:spcAft>
                <a:spcPts val="0"/>
              </a:spcAft>
              <a:buClr>
                <a:srgbClr val="212121"/>
              </a:buClr>
              <a:buSzPts val="1400"/>
              <a:buFont typeface="Calibri"/>
              <a:buChar char="●"/>
            </a:pPr>
            <a:r>
              <a:rPr lang="de-DE">
                <a:solidFill>
                  <a:srgbClr val="212121"/>
                </a:solidFill>
                <a:highlight>
                  <a:srgbClr val="FFFFFF"/>
                </a:highlight>
                <a:latin typeface="Calibri"/>
                <a:ea typeface="Calibri"/>
                <a:cs typeface="Calibri"/>
                <a:sym typeface="Calibri"/>
              </a:rPr>
              <a:t>Triphasic Pattern in fast movement [Punching] and  </a:t>
            </a:r>
            <a:r>
              <a:rPr lang="de-DE">
                <a:solidFill>
                  <a:srgbClr val="212121"/>
                </a:solidFill>
                <a:highlight>
                  <a:schemeClr val="lt1"/>
                </a:highlight>
                <a:latin typeface="Calibri"/>
                <a:ea typeface="Calibri"/>
                <a:cs typeface="Calibri"/>
                <a:sym typeface="Calibri"/>
              </a:rPr>
              <a:t>prominent </a:t>
            </a:r>
            <a:r>
              <a:rPr lang="de-DE">
                <a:solidFill>
                  <a:srgbClr val="212121"/>
                </a:solidFill>
                <a:highlight>
                  <a:srgbClr val="FFFFFF"/>
                </a:highlight>
                <a:latin typeface="Calibri"/>
                <a:ea typeface="Calibri"/>
                <a:cs typeface="Calibri"/>
                <a:sym typeface="Calibri"/>
              </a:rPr>
              <a:t>bicep activity is low flexing of arm[Curls].</a:t>
            </a:r>
            <a:endParaRPr>
              <a:solidFill>
                <a:srgbClr val="212121"/>
              </a:solidFill>
              <a:highlight>
                <a:srgbClr val="FFFFFF"/>
              </a:highlight>
              <a:latin typeface="Calibri"/>
              <a:ea typeface="Calibri"/>
              <a:cs typeface="Calibri"/>
              <a:sym typeface="Calibri"/>
            </a:endParaRPr>
          </a:p>
          <a:p>
            <a:pPr marL="457200" lvl="0" indent="0" algn="l" rtl="0">
              <a:lnSpc>
                <a:spcPct val="130000"/>
              </a:lnSpc>
              <a:spcBef>
                <a:spcPts val="0"/>
              </a:spcBef>
              <a:spcAft>
                <a:spcPts val="0"/>
              </a:spcAft>
              <a:buNone/>
            </a:pPr>
            <a:endParaRPr sz="1500">
              <a:solidFill>
                <a:srgbClr val="212121"/>
              </a:solidFill>
              <a:highlight>
                <a:srgbClr val="FFFFFF"/>
              </a:highlight>
              <a:latin typeface="Calibri"/>
              <a:ea typeface="Calibri"/>
              <a:cs typeface="Calibri"/>
              <a:sym typeface="Calibri"/>
            </a:endParaRPr>
          </a:p>
          <a:p>
            <a:pPr marL="0" lvl="0" indent="0" algn="l" rtl="0">
              <a:lnSpc>
                <a:spcPct val="130000"/>
              </a:lnSpc>
              <a:spcBef>
                <a:spcPts val="0"/>
              </a:spcBef>
              <a:spcAft>
                <a:spcPts val="0"/>
              </a:spcAft>
              <a:buNone/>
            </a:pPr>
            <a:endParaRPr sz="1500">
              <a:solidFill>
                <a:srgbClr val="212121"/>
              </a:solidFill>
              <a:highlight>
                <a:srgbClr val="FFFFFF"/>
              </a:highlight>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500">
              <a:solidFill>
                <a:srgbClr val="21212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de-DE"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457200" marR="0" lvl="0" indent="0" algn="just" rtl="0">
              <a:spcBef>
                <a:spcPts val="1200"/>
              </a:spcBef>
              <a:spcAft>
                <a:spcPts val="0"/>
              </a:spcAft>
              <a:buNone/>
            </a:pPr>
            <a:endParaRPr sz="2000">
              <a:solidFill>
                <a:schemeClr val="dk1"/>
              </a:solidFill>
              <a:latin typeface="Calibri"/>
              <a:ea typeface="Calibri"/>
              <a:cs typeface="Calibri"/>
              <a:sym typeface="Calibri"/>
            </a:endParaRPr>
          </a:p>
        </p:txBody>
      </p:sp>
      <p:pic>
        <p:nvPicPr>
          <p:cNvPr id="385" name="Google Shape;385;p31"/>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386" name="Google Shape;386;p31"/>
          <p:cNvSpPr txBox="1"/>
          <p:nvPr/>
        </p:nvSpPr>
        <p:spPr>
          <a:xfrm>
            <a:off x="170664" y="2444693"/>
            <a:ext cx="1890210" cy="3108543"/>
          </a:xfrm>
          <a:prstGeom prst="rect">
            <a:avLst/>
          </a:prstGeom>
          <a:noFill/>
          <a:ln>
            <a:noFill/>
          </a:ln>
        </p:spPr>
        <p:txBody>
          <a:bodyPr spcFirstLastPara="1" wrap="square" lIns="91425" tIns="45700" rIns="91425" bIns="45700" anchor="t" anchorCtr="0">
            <a:spAutoFit/>
          </a:bodyPr>
          <a:lstStyle/>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Results</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Discussion</a:t>
            </a:r>
            <a:endParaRPr sz="1400">
              <a:solidFill>
                <a:schemeClr val="lt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387" name="Google Shape;387;p31"/>
          <p:cNvPicPr preferRelativeResize="0"/>
          <p:nvPr/>
        </p:nvPicPr>
        <p:blipFill rotWithShape="1">
          <a:blip r:embed="rId7">
            <a:alphaModFix/>
          </a:blip>
          <a:srcRect r="4816"/>
          <a:stretch/>
        </p:blipFill>
        <p:spPr>
          <a:xfrm>
            <a:off x="5702900" y="3955820"/>
            <a:ext cx="3253125" cy="1733980"/>
          </a:xfrm>
          <a:prstGeom prst="rect">
            <a:avLst/>
          </a:prstGeom>
          <a:noFill/>
          <a:ln>
            <a:noFill/>
          </a:ln>
        </p:spPr>
      </p:pic>
      <p:pic>
        <p:nvPicPr>
          <p:cNvPr id="388" name="Google Shape;388;p31"/>
          <p:cNvPicPr preferRelativeResize="0"/>
          <p:nvPr/>
        </p:nvPicPr>
        <p:blipFill>
          <a:blip r:embed="rId8">
            <a:alphaModFix/>
          </a:blip>
          <a:stretch>
            <a:fillRect/>
          </a:stretch>
        </p:blipFill>
        <p:spPr>
          <a:xfrm>
            <a:off x="2270225" y="3955813"/>
            <a:ext cx="3253137" cy="1733987"/>
          </a:xfrm>
          <a:prstGeom prst="rect">
            <a:avLst/>
          </a:prstGeom>
          <a:noFill/>
          <a:ln>
            <a:noFill/>
          </a:ln>
        </p:spPr>
      </p:pic>
      <p:sp>
        <p:nvSpPr>
          <p:cNvPr id="389" name="Google Shape;389;p31"/>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4" descr="C:\Users\Manuel Kohl\Documents\Studium\Masterstudium BMT\SNN-Unit\Headline Gradient.png"/>
          <p:cNvPicPr preferRelativeResize="0"/>
          <p:nvPr/>
        </p:nvPicPr>
        <p:blipFill rotWithShape="1">
          <a:blip r:embed="rId3">
            <a:alphaModFix/>
          </a:blip>
          <a:srcRect/>
          <a:stretch/>
        </p:blipFill>
        <p:spPr>
          <a:xfrm>
            <a:off x="2233822" y="541185"/>
            <a:ext cx="6910177" cy="475547"/>
          </a:xfrm>
          <a:prstGeom prst="rect">
            <a:avLst/>
          </a:prstGeom>
          <a:noFill/>
          <a:ln>
            <a:noFill/>
          </a:ln>
        </p:spPr>
      </p:pic>
      <p:pic>
        <p:nvPicPr>
          <p:cNvPr id="101" name="Google Shape;101;p14"/>
          <p:cNvPicPr preferRelativeResize="0"/>
          <p:nvPr/>
        </p:nvPicPr>
        <p:blipFill rotWithShape="1">
          <a:blip r:embed="rId4">
            <a:alphaModFix/>
          </a:blip>
          <a:srcRect/>
          <a:stretch/>
        </p:blipFill>
        <p:spPr>
          <a:xfrm>
            <a:off x="-2283" y="0"/>
            <a:ext cx="2236107" cy="6858000"/>
          </a:xfrm>
          <a:prstGeom prst="rect">
            <a:avLst/>
          </a:prstGeom>
          <a:noFill/>
          <a:ln>
            <a:noFill/>
          </a:ln>
        </p:spPr>
      </p:pic>
      <p:pic>
        <p:nvPicPr>
          <p:cNvPr id="102" name="Google Shape;102;p14"/>
          <p:cNvPicPr preferRelativeResize="0"/>
          <p:nvPr/>
        </p:nvPicPr>
        <p:blipFill rotWithShape="1">
          <a:blip r:embed="rId5">
            <a:alphaModFix/>
          </a:blip>
          <a:srcRect/>
          <a:stretch/>
        </p:blipFill>
        <p:spPr>
          <a:xfrm>
            <a:off x="-2284" y="2024844"/>
            <a:ext cx="2236106" cy="745370"/>
          </a:xfrm>
          <a:prstGeom prst="rect">
            <a:avLst/>
          </a:prstGeom>
          <a:noFill/>
          <a:ln>
            <a:noFill/>
          </a:ln>
        </p:spPr>
      </p:pic>
      <p:sp>
        <p:nvSpPr>
          <p:cNvPr id="103" name="Google Shape;103;p14"/>
          <p:cNvSpPr txBox="1"/>
          <p:nvPr/>
        </p:nvSpPr>
        <p:spPr>
          <a:xfrm>
            <a:off x="81698" y="6561348"/>
            <a:ext cx="19442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b="0" i="0" u="none" strike="noStrike" cap="none" dirty="0">
                <a:solidFill>
                  <a:schemeClr val="dk1"/>
                </a:solidFill>
                <a:latin typeface="Calibri"/>
                <a:ea typeface="Calibri"/>
                <a:cs typeface="Calibri"/>
                <a:sym typeface="Calibri"/>
              </a:rPr>
              <a:t>10.11.2023</a:t>
            </a:r>
            <a:endParaRPr sz="1200" b="0" i="0" u="none" strike="noStrike" cap="none" dirty="0">
              <a:solidFill>
                <a:schemeClr val="dk1"/>
              </a:solidFill>
              <a:latin typeface="Calibri"/>
              <a:ea typeface="Calibri"/>
              <a:cs typeface="Calibri"/>
              <a:sym typeface="Calibri"/>
            </a:endParaRPr>
          </a:p>
        </p:txBody>
      </p:sp>
      <p:sp>
        <p:nvSpPr>
          <p:cNvPr id="104" name="Google Shape;104;p14"/>
          <p:cNvSpPr txBox="1"/>
          <p:nvPr/>
        </p:nvSpPr>
        <p:spPr>
          <a:xfrm>
            <a:off x="215516" y="2230154"/>
            <a:ext cx="1890210" cy="3108543"/>
          </a:xfrm>
          <a:prstGeom prst="rect">
            <a:avLst/>
          </a:prstGeom>
          <a:noFill/>
          <a:ln>
            <a:noFill/>
          </a:ln>
        </p:spPr>
        <p:txBody>
          <a:bodyPr spcFirstLastPara="1" wrap="square" lIns="91425" tIns="45700" rIns="91425" bIns="45700" anchor="t" anchorCtr="0">
            <a:spAutoFit/>
          </a:bodyPr>
          <a:lstStyle/>
          <a:p>
            <a:pPr marL="252000" marR="0" lvl="0" indent="-252000" algn="l" rtl="0">
              <a:spcBef>
                <a:spcPts val="0"/>
              </a:spcBef>
              <a:spcAft>
                <a:spcPts val="0"/>
              </a:spcAft>
              <a:buClr>
                <a:schemeClr val="lt1"/>
              </a:buClr>
              <a:buSzPts val="1400"/>
              <a:buFont typeface="Noto Sans Symbols"/>
              <a:buChar char="▪"/>
            </a:pPr>
            <a:r>
              <a:rPr lang="de-DE" sz="1400" b="0" i="0" u="none" strike="noStrike" cap="none">
                <a:solidFill>
                  <a:schemeClr val="lt1"/>
                </a:solidFill>
                <a:latin typeface="Calibri"/>
                <a:ea typeface="Calibri"/>
                <a:cs typeface="Calibri"/>
                <a:sym typeface="Calibri"/>
              </a:rPr>
              <a:t>Introduction</a:t>
            </a:r>
            <a:endParaRPr sz="1400" b="0" i="0" u="none" strike="noStrike" cap="none">
              <a:solidFill>
                <a:schemeClr val="lt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b="0" i="0" u="none" strike="noStrike" cap="none">
              <a:solidFill>
                <a:schemeClr val="lt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b="0" i="0" u="none" strike="noStrike" cap="none">
                <a:solidFill>
                  <a:schemeClr val="dk1"/>
                </a:solidFill>
                <a:latin typeface="Calibri"/>
                <a:ea typeface="Calibri"/>
                <a:cs typeface="Calibri"/>
                <a:sym typeface="Calibri"/>
              </a:rPr>
              <a:t>Data acquisition</a:t>
            </a:r>
            <a:endParaRPr/>
          </a:p>
          <a:p>
            <a:pPr marL="252000" marR="0" lvl="0" indent="-163100" algn="l" rtl="0">
              <a:spcBef>
                <a:spcPts val="0"/>
              </a:spcBef>
              <a:spcAft>
                <a:spcPts val="0"/>
              </a:spcAft>
              <a:buClr>
                <a:schemeClr val="dk1"/>
              </a:buClr>
              <a:buSzPts val="1400"/>
              <a:buFont typeface="Noto Sans Symbols"/>
              <a:buNone/>
            </a:pPr>
            <a:endParaRPr sz="1400" b="0" i="0" u="none" strike="noStrike" cap="none">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b="0" i="0" u="none" strike="noStrike" cap="none">
                <a:solidFill>
                  <a:schemeClr val="dk1"/>
                </a:solidFill>
                <a:latin typeface="Calibri"/>
                <a:ea typeface="Calibri"/>
                <a:cs typeface="Calibri"/>
                <a:sym typeface="Calibri"/>
              </a:rPr>
              <a:t>Signal processing steps</a:t>
            </a:r>
            <a:endParaRPr/>
          </a:p>
          <a:p>
            <a:pPr marL="252000" marR="0" lvl="0" indent="-163100" algn="l" rtl="0">
              <a:spcBef>
                <a:spcPts val="0"/>
              </a:spcBef>
              <a:spcAft>
                <a:spcPts val="0"/>
              </a:spcAft>
              <a:buClr>
                <a:schemeClr val="dk1"/>
              </a:buClr>
              <a:buSzPts val="1400"/>
              <a:buFont typeface="Noto Sans Symbols"/>
              <a:buNone/>
            </a:pPr>
            <a:endParaRPr sz="1400" b="0" i="0" u="none" strike="noStrike" cap="none">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b="0" i="0" u="none" strike="noStrike" cap="none">
                <a:solidFill>
                  <a:schemeClr val="dk1"/>
                </a:solidFill>
                <a:latin typeface="Calibri"/>
                <a:ea typeface="Calibri"/>
                <a:cs typeface="Calibri"/>
                <a:sym typeface="Calibri"/>
              </a:rPr>
              <a:t>Results</a:t>
            </a:r>
            <a:endParaRPr sz="1400" b="0" i="0" u="none" strike="noStrike" cap="none">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b="0" i="0" u="none" strike="noStrike" cap="none">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b="0" i="0" u="none" strike="noStrike" cap="none">
                <a:solidFill>
                  <a:schemeClr val="dk1"/>
                </a:solidFill>
                <a:latin typeface="Calibri"/>
                <a:ea typeface="Calibri"/>
                <a:cs typeface="Calibri"/>
                <a:sym typeface="Calibri"/>
              </a:rPr>
              <a:t>Discussion</a:t>
            </a:r>
            <a:endParaRPr sz="1400" b="0" i="0" u="none" strike="noStrike" cap="none">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b="0" i="0" u="none" strike="noStrike" cap="none">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b="0" i="0" u="none" strike="noStrike" cap="none">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sp>
        <p:nvSpPr>
          <p:cNvPr id="105" name="Google Shape;105;p14"/>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dirty="0">
                <a:solidFill>
                  <a:schemeClr val="dk1"/>
                </a:solidFill>
                <a:latin typeface="Calibri"/>
                <a:ea typeface="Calibri"/>
                <a:cs typeface="Calibri"/>
                <a:sym typeface="Calibri"/>
              </a:rPr>
              <a:t>sEMG for Bicep and Tricep </a:t>
            </a:r>
            <a:endParaRPr sz="1600" dirty="0">
              <a:solidFill>
                <a:schemeClr val="dk1"/>
              </a:solidFill>
              <a:latin typeface="Calibri"/>
              <a:ea typeface="Calibri"/>
              <a:cs typeface="Calibri"/>
              <a:sym typeface="Calibri"/>
            </a:endParaRPr>
          </a:p>
        </p:txBody>
      </p:sp>
      <p:sp>
        <p:nvSpPr>
          <p:cNvPr id="106" name="Google Shape;106;p14"/>
          <p:cNvSpPr txBox="1"/>
          <p:nvPr/>
        </p:nvSpPr>
        <p:spPr>
          <a:xfrm>
            <a:off x="8171486" y="6581001"/>
            <a:ext cx="68499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
        <p:nvSpPr>
          <p:cNvPr id="107" name="Google Shape;107;p14"/>
          <p:cNvSpPr txBox="1"/>
          <p:nvPr/>
        </p:nvSpPr>
        <p:spPr>
          <a:xfrm>
            <a:off x="2510989" y="935552"/>
            <a:ext cx="6372708" cy="1802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2000" b="1">
                <a:solidFill>
                  <a:schemeClr val="dk1"/>
                </a:solidFill>
                <a:latin typeface="Calibri"/>
                <a:ea typeface="Calibri"/>
                <a:cs typeface="Calibri"/>
                <a:sym typeface="Calibri"/>
              </a:rPr>
              <a:t>Introduction</a:t>
            </a:r>
            <a:endParaRPr sz="2000" b="1">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de-DE" sz="1800" b="1">
                <a:solidFill>
                  <a:schemeClr val="dk1"/>
                </a:solidFill>
                <a:latin typeface="Calibri"/>
                <a:ea typeface="Calibri"/>
                <a:cs typeface="Calibri"/>
                <a:sym typeface="Calibri"/>
              </a:rPr>
              <a:t>• Biopotential basics</a:t>
            </a:r>
            <a:endParaRPr sz="18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de-DE" sz="1800" b="1">
                <a:solidFill>
                  <a:schemeClr val="dk1"/>
                </a:solidFill>
                <a:latin typeface="Calibri"/>
                <a:ea typeface="Calibri"/>
                <a:cs typeface="Calibri"/>
                <a:sym typeface="Calibri"/>
              </a:rPr>
              <a:t>What was measured? How is it generated and what can we learn from it?</a:t>
            </a:r>
            <a:endParaRPr sz="1800">
              <a:solidFill>
                <a:schemeClr val="dk1"/>
              </a:solidFill>
              <a:latin typeface="Calibri"/>
              <a:ea typeface="Calibri"/>
              <a:cs typeface="Calibri"/>
              <a:sym typeface="Calibri"/>
            </a:endParaRPr>
          </a:p>
          <a:p>
            <a:pPr marL="0" marR="0" lvl="0" indent="0" algn="l" rtl="0">
              <a:spcBef>
                <a:spcPts val="800"/>
              </a:spcBef>
              <a:spcAft>
                <a:spcPts val="0"/>
              </a:spcAft>
              <a:buNone/>
            </a:pPr>
            <a:endParaRPr sz="2000">
              <a:solidFill>
                <a:schemeClr val="dk1"/>
              </a:solidFill>
              <a:latin typeface="Calibri"/>
              <a:ea typeface="Calibri"/>
              <a:cs typeface="Calibri"/>
              <a:sym typeface="Calibri"/>
            </a:endParaRPr>
          </a:p>
        </p:txBody>
      </p:sp>
      <p:sp>
        <p:nvSpPr>
          <p:cNvPr id="108" name="Google Shape;108;p14"/>
          <p:cNvSpPr txBox="1"/>
          <p:nvPr/>
        </p:nvSpPr>
        <p:spPr>
          <a:xfrm>
            <a:off x="2627585" y="2835383"/>
            <a:ext cx="6139515" cy="1898084"/>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None/>
            </a:pPr>
            <a:r>
              <a:rPr lang="de-DE" sz="1600">
                <a:solidFill>
                  <a:schemeClr val="dk1"/>
                </a:solidFill>
                <a:latin typeface="Calibri"/>
                <a:ea typeface="Calibri"/>
                <a:cs typeface="Calibri"/>
                <a:sym typeface="Calibri"/>
              </a:rPr>
              <a:t>During  this EMG we measured the activity of biceps and triceps in a human subject.</a:t>
            </a:r>
            <a:endParaRPr sz="1600">
              <a:solidFill>
                <a:schemeClr val="dk1"/>
              </a:solidFill>
              <a:latin typeface="Calibri"/>
              <a:ea typeface="Calibri"/>
              <a:cs typeface="Calibri"/>
              <a:sym typeface="Calibri"/>
            </a:endParaRPr>
          </a:p>
          <a:p>
            <a:pPr marL="0" marR="0" lvl="0" indent="0" algn="just" rtl="0">
              <a:lnSpc>
                <a:spcPct val="107000"/>
              </a:lnSpc>
              <a:spcBef>
                <a:spcPts val="800"/>
              </a:spcBef>
              <a:spcAft>
                <a:spcPts val="0"/>
              </a:spcAft>
              <a:buNone/>
            </a:pPr>
            <a:r>
              <a:rPr lang="de-DE" sz="1600">
                <a:solidFill>
                  <a:schemeClr val="dk1"/>
                </a:solidFill>
                <a:latin typeface="Calibri"/>
                <a:ea typeface="Calibri"/>
                <a:cs typeface="Calibri"/>
                <a:sym typeface="Calibri"/>
              </a:rPr>
              <a:t>The objective is analyzing how this set of opposite  muscles are activated through different  set of movements related to the flexion and extension.</a:t>
            </a:r>
            <a:endParaRPr sz="16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endParaRPr sz="1800">
              <a:solidFill>
                <a:schemeClr val="dk1"/>
              </a:solidFill>
              <a:latin typeface="Calibri"/>
              <a:ea typeface="Calibri"/>
              <a:cs typeface="Calibri"/>
              <a:sym typeface="Calibri"/>
            </a:endParaRPr>
          </a:p>
        </p:txBody>
      </p:sp>
      <p:pic>
        <p:nvPicPr>
          <p:cNvPr id="109" name="Google Shape;109;p14"/>
          <p:cNvPicPr preferRelativeResize="0"/>
          <p:nvPr/>
        </p:nvPicPr>
        <p:blipFill rotWithShape="1">
          <a:blip r:embed="rId6">
            <a:alphaModFix/>
          </a:blip>
          <a:srcRect/>
          <a:stretch/>
        </p:blipFill>
        <p:spPr>
          <a:xfrm>
            <a:off x="323528" y="260648"/>
            <a:ext cx="1481818" cy="1340556"/>
          </a:xfrm>
          <a:prstGeom prst="rect">
            <a:avLst/>
          </a:prstGeom>
          <a:noFill/>
          <a:ln>
            <a:noFill/>
          </a:ln>
        </p:spPr>
      </p:pic>
      <p:pic>
        <p:nvPicPr>
          <p:cNvPr id="110" name="Google Shape;110;p14"/>
          <p:cNvPicPr preferRelativeResize="0"/>
          <p:nvPr/>
        </p:nvPicPr>
        <p:blipFill rotWithShape="1">
          <a:blip r:embed="rId7">
            <a:alphaModFix/>
          </a:blip>
          <a:srcRect l="31494" t="37192" r="33463" b="26201"/>
          <a:stretch/>
        </p:blipFill>
        <p:spPr>
          <a:xfrm>
            <a:off x="3697691" y="4243295"/>
            <a:ext cx="3944862" cy="2318053"/>
          </a:xfrm>
          <a:prstGeom prst="rect">
            <a:avLst/>
          </a:prstGeom>
          <a:noFill/>
          <a:ln>
            <a:noFill/>
          </a:ln>
        </p:spPr>
      </p:pic>
      <p:sp>
        <p:nvSpPr>
          <p:cNvPr id="111" name="Google Shape;111;p14"/>
          <p:cNvSpPr txBox="1"/>
          <p:nvPr/>
        </p:nvSpPr>
        <p:spPr>
          <a:xfrm>
            <a:off x="7344308" y="6299738"/>
            <a:ext cx="457200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100" b="1">
                <a:solidFill>
                  <a:schemeClr val="dk1"/>
                </a:solidFill>
                <a:latin typeface="Calibri"/>
                <a:ea typeface="Calibri"/>
                <a:cs typeface="Calibri"/>
                <a:sym typeface="Calibri"/>
              </a:rPr>
              <a:t>[1] </a:t>
            </a:r>
            <a:endParaRPr sz="1100">
              <a:solidFill>
                <a:schemeClr val="dk1"/>
              </a:solidFill>
              <a:latin typeface="Calibri"/>
              <a:ea typeface="Calibri"/>
              <a:cs typeface="Calibri"/>
              <a:sym typeface="Calibri"/>
            </a:endParaRPr>
          </a:p>
        </p:txBody>
      </p:sp>
      <p:sp>
        <p:nvSpPr>
          <p:cNvPr id="112" name="Google Shape;112;p14"/>
          <p:cNvSpPr txBox="1"/>
          <p:nvPr/>
        </p:nvSpPr>
        <p:spPr>
          <a:xfrm>
            <a:off x="2510987" y="2280402"/>
            <a:ext cx="6139515" cy="873381"/>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de-DE" sz="1200">
                <a:solidFill>
                  <a:schemeClr val="dk1"/>
                </a:solidFill>
                <a:latin typeface="Calibri"/>
                <a:ea typeface="Calibri"/>
                <a:cs typeface="Calibri"/>
                <a:sym typeface="Calibri"/>
              </a:rPr>
              <a:t>Key concepts: EMG signals, Muscle contraction, Agonist and antagonist muscles, eccentric and concentric contraction</a:t>
            </a:r>
            <a:endParaRPr/>
          </a:p>
          <a:p>
            <a:pPr marL="0" marR="0" lvl="0" indent="0" algn="l" rtl="0">
              <a:lnSpc>
                <a:spcPct val="107000"/>
              </a:lnSpc>
              <a:spcBef>
                <a:spcPts val="800"/>
              </a:spcBef>
              <a:spcAft>
                <a:spcPts val="0"/>
              </a:spcAft>
              <a:buNone/>
            </a:pP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32" descr="C:\Users\Manuel Kohl\Documents\Studium\Masterstudium BMT\SNN-Unit\Headline Gradient.png"/>
          <p:cNvPicPr preferRelativeResize="0"/>
          <p:nvPr/>
        </p:nvPicPr>
        <p:blipFill rotWithShape="1">
          <a:blip r:embed="rId3">
            <a:alphaModFix/>
          </a:blip>
          <a:srcRect/>
          <a:stretch/>
        </p:blipFill>
        <p:spPr>
          <a:xfrm>
            <a:off x="2233822" y="541185"/>
            <a:ext cx="6910177" cy="475547"/>
          </a:xfrm>
          <a:prstGeom prst="rect">
            <a:avLst/>
          </a:prstGeom>
          <a:noFill/>
          <a:ln>
            <a:noFill/>
          </a:ln>
        </p:spPr>
      </p:pic>
      <p:pic>
        <p:nvPicPr>
          <p:cNvPr id="395" name="Google Shape;395;p32"/>
          <p:cNvPicPr preferRelativeResize="0"/>
          <p:nvPr/>
        </p:nvPicPr>
        <p:blipFill rotWithShape="1">
          <a:blip r:embed="rId4">
            <a:alphaModFix/>
          </a:blip>
          <a:srcRect/>
          <a:stretch/>
        </p:blipFill>
        <p:spPr>
          <a:xfrm>
            <a:off x="-2283" y="0"/>
            <a:ext cx="2236107" cy="6858000"/>
          </a:xfrm>
          <a:prstGeom prst="rect">
            <a:avLst/>
          </a:prstGeom>
          <a:noFill/>
          <a:ln>
            <a:noFill/>
          </a:ln>
        </p:spPr>
      </p:pic>
      <p:pic>
        <p:nvPicPr>
          <p:cNvPr id="396" name="Google Shape;396;p32"/>
          <p:cNvPicPr preferRelativeResize="0"/>
          <p:nvPr/>
        </p:nvPicPr>
        <p:blipFill rotWithShape="1">
          <a:blip r:embed="rId5">
            <a:alphaModFix/>
          </a:blip>
          <a:srcRect/>
          <a:stretch/>
        </p:blipFill>
        <p:spPr>
          <a:xfrm>
            <a:off x="-2284" y="4653136"/>
            <a:ext cx="2236106" cy="745370"/>
          </a:xfrm>
          <a:prstGeom prst="rect">
            <a:avLst/>
          </a:prstGeom>
          <a:noFill/>
          <a:ln>
            <a:noFill/>
          </a:ln>
        </p:spPr>
      </p:pic>
      <p:sp>
        <p:nvSpPr>
          <p:cNvPr id="397" name="Google Shape;397;p32"/>
          <p:cNvSpPr txBox="1"/>
          <p:nvPr/>
        </p:nvSpPr>
        <p:spPr>
          <a:xfrm>
            <a:off x="81698" y="6561348"/>
            <a:ext cx="19442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398" name="Google Shape;398;p32"/>
          <p:cNvSpPr txBox="1"/>
          <p:nvPr/>
        </p:nvSpPr>
        <p:spPr>
          <a:xfrm>
            <a:off x="8171486" y="6581001"/>
            <a:ext cx="68499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
        <p:nvSpPr>
          <p:cNvPr id="399" name="Google Shape;399;p32"/>
          <p:cNvSpPr txBox="1"/>
          <p:nvPr/>
        </p:nvSpPr>
        <p:spPr>
          <a:xfrm>
            <a:off x="2597549" y="1164625"/>
            <a:ext cx="5467800" cy="3601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2000" b="1">
                <a:solidFill>
                  <a:schemeClr val="dk1"/>
                </a:solidFill>
                <a:latin typeface="Calibri"/>
                <a:ea typeface="Calibri"/>
                <a:cs typeface="Calibri"/>
                <a:sym typeface="Calibri"/>
              </a:rPr>
              <a:t>Conclusions</a:t>
            </a: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lvl="0" indent="0" algn="l" rtl="0">
              <a:spcBef>
                <a:spcPts val="0"/>
              </a:spcBef>
              <a:spcAft>
                <a:spcPts val="0"/>
              </a:spcAft>
              <a:buNone/>
            </a:pPr>
            <a:r>
              <a:rPr lang="de-DE">
                <a:solidFill>
                  <a:schemeClr val="dk1"/>
                </a:solidFill>
                <a:latin typeface="Calibri"/>
                <a:ea typeface="Calibri"/>
                <a:cs typeface="Calibri"/>
                <a:sym typeface="Calibri"/>
              </a:rPr>
              <a:t>To be concluded</a:t>
            </a:r>
            <a:endParaRPr>
              <a:solidFill>
                <a:schemeClr val="dk1"/>
              </a:solidFill>
              <a:latin typeface="Calibri"/>
              <a:ea typeface="Calibri"/>
              <a:cs typeface="Calibri"/>
              <a:sym typeface="Calibri"/>
            </a:endParaRPr>
          </a:p>
          <a:p>
            <a:pPr marL="0" lvl="0" indent="0" algn="l" rtl="0">
              <a:spcBef>
                <a:spcPts val="0"/>
              </a:spcBef>
              <a:spcAft>
                <a:spcPts val="0"/>
              </a:spcAft>
              <a:buNone/>
            </a:pPr>
            <a:r>
              <a:rPr lang="de-DE">
                <a:solidFill>
                  <a:schemeClr val="dk1"/>
                </a:solidFill>
                <a:latin typeface="Calibri"/>
                <a:ea typeface="Calibri"/>
                <a:cs typeface="Calibri"/>
                <a:sym typeface="Calibri"/>
              </a:rPr>
              <a:t>→ We did 4 task and observe signals in each task which led us to information that:</a:t>
            </a:r>
            <a:endParaRPr>
              <a:solidFill>
                <a:schemeClr val="dk1"/>
              </a:solidFill>
              <a:latin typeface="Calibri"/>
              <a:ea typeface="Calibri"/>
              <a:cs typeface="Calibri"/>
              <a:sym typeface="Calibri"/>
            </a:endParaRPr>
          </a:p>
          <a:p>
            <a:pPr marL="0" lvl="0" indent="0" algn="l" rtl="0">
              <a:spcBef>
                <a:spcPts val="0"/>
              </a:spcBef>
              <a:spcAft>
                <a:spcPts val="0"/>
              </a:spcAft>
              <a:buNone/>
            </a:pPr>
            <a:r>
              <a:rPr lang="de-DE">
                <a:solidFill>
                  <a:schemeClr val="dk1"/>
                </a:solidFill>
                <a:latin typeface="Calibri"/>
                <a:ea typeface="Calibri"/>
                <a:cs typeface="Calibri"/>
                <a:sym typeface="Calibri"/>
              </a:rPr>
              <a:t>→ When we did the exercise there was always a minor activity in the secondary muscle.</a:t>
            </a:r>
            <a:endParaRPr>
              <a:solidFill>
                <a:schemeClr val="dk1"/>
              </a:solidFill>
              <a:latin typeface="Calibri"/>
              <a:ea typeface="Calibri"/>
              <a:cs typeface="Calibri"/>
              <a:sym typeface="Calibri"/>
            </a:endParaRPr>
          </a:p>
          <a:p>
            <a:pPr marL="0" lvl="0" indent="0" algn="l" rtl="0">
              <a:spcBef>
                <a:spcPts val="0"/>
              </a:spcBef>
              <a:spcAft>
                <a:spcPts val="0"/>
              </a:spcAft>
              <a:buNone/>
            </a:pPr>
            <a:r>
              <a:rPr lang="de-DE">
                <a:solidFill>
                  <a:schemeClr val="dk1"/>
                </a:solidFill>
                <a:latin typeface="Calibri"/>
                <a:ea typeface="Calibri"/>
                <a:cs typeface="Calibri"/>
                <a:sym typeface="Calibri"/>
              </a:rPr>
              <a:t>→ When you do an exercise repetitively there will be a gradual decrease after certain period of time in motor neuron due to repetitive task which we call fatigue.</a:t>
            </a:r>
            <a:endParaRPr>
              <a:solidFill>
                <a:schemeClr val="dk1"/>
              </a:solidFill>
              <a:latin typeface="Calibri"/>
              <a:ea typeface="Calibri"/>
              <a:cs typeface="Calibri"/>
              <a:sym typeface="Calibri"/>
            </a:endParaRPr>
          </a:p>
          <a:p>
            <a:pPr marL="0" lvl="0" indent="0" algn="l" rtl="0">
              <a:spcBef>
                <a:spcPts val="0"/>
              </a:spcBef>
              <a:spcAft>
                <a:spcPts val="0"/>
              </a:spcAft>
              <a:buNone/>
            </a:pPr>
            <a:r>
              <a:rPr lang="de-DE">
                <a:solidFill>
                  <a:schemeClr val="dk1"/>
                </a:solidFill>
                <a:latin typeface="Calibri"/>
                <a:ea typeface="Calibri"/>
                <a:cs typeface="Calibri"/>
                <a:sym typeface="Calibri"/>
              </a:rPr>
              <a:t>→ As we can clearly see the difference between the strength of healthy subjects and neuropathic subjects.</a:t>
            </a:r>
            <a:endParaRPr>
              <a:solidFill>
                <a:schemeClr val="dk1"/>
              </a:solidFill>
              <a:latin typeface="Calibri"/>
              <a:ea typeface="Calibri"/>
              <a:cs typeface="Calibri"/>
              <a:sym typeface="Calibri"/>
            </a:endParaRPr>
          </a:p>
          <a:p>
            <a:pPr marL="0" lvl="0" indent="0" algn="l" rtl="0">
              <a:spcBef>
                <a:spcPts val="0"/>
              </a:spcBef>
              <a:spcAft>
                <a:spcPts val="0"/>
              </a:spcAft>
              <a:buNone/>
            </a:pPr>
            <a:r>
              <a:rPr lang="de-DE">
                <a:solidFill>
                  <a:schemeClr val="dk1"/>
                </a:solidFill>
                <a:latin typeface="Calibri"/>
                <a:ea typeface="Calibri"/>
                <a:cs typeface="Calibri"/>
                <a:sym typeface="Calibri"/>
              </a:rPr>
              <a:t>→ This technique can be used to diagnose the neuro-disease like cerebral palsy, strokes.</a:t>
            </a:r>
            <a:endParaRPr sz="1700">
              <a:solidFill>
                <a:schemeClr val="dk1"/>
              </a:solidFill>
              <a:latin typeface="Calibri"/>
              <a:ea typeface="Calibri"/>
              <a:cs typeface="Calibri"/>
              <a:sym typeface="Calibri"/>
            </a:endParaRPr>
          </a:p>
        </p:txBody>
      </p:sp>
      <p:pic>
        <p:nvPicPr>
          <p:cNvPr id="400" name="Google Shape;400;p32"/>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401" name="Google Shape;401;p32"/>
          <p:cNvSpPr txBox="1"/>
          <p:nvPr/>
        </p:nvSpPr>
        <p:spPr>
          <a:xfrm>
            <a:off x="170664" y="2444693"/>
            <a:ext cx="1890210" cy="3108543"/>
          </a:xfrm>
          <a:prstGeom prst="rect">
            <a:avLst/>
          </a:prstGeom>
          <a:noFill/>
          <a:ln>
            <a:noFill/>
          </a:ln>
        </p:spPr>
        <p:txBody>
          <a:bodyPr spcFirstLastPara="1" wrap="square" lIns="91425" tIns="45700" rIns="91425" bIns="45700" anchor="t" anchorCtr="0">
            <a:spAutoFit/>
          </a:bodyPr>
          <a:lstStyle/>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Results</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rgbClr val="F2F2F2"/>
              </a:buClr>
              <a:buSzPts val="1400"/>
              <a:buFont typeface="Noto Sans Symbols"/>
              <a:buChar char="▪"/>
            </a:pPr>
            <a:r>
              <a:rPr lang="de-DE" sz="1400">
                <a:solidFill>
                  <a:srgbClr val="F2F2F2"/>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sp>
        <p:nvSpPr>
          <p:cNvPr id="402" name="Google Shape;402;p32"/>
          <p:cNvSpPr txBox="1"/>
          <p:nvPr/>
        </p:nvSpPr>
        <p:spPr>
          <a:xfrm>
            <a:off x="2491931" y="19048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33"/>
          <p:cNvPicPr preferRelativeResize="0"/>
          <p:nvPr/>
        </p:nvPicPr>
        <p:blipFill rotWithShape="1">
          <a:blip r:embed="rId3">
            <a:alphaModFix/>
          </a:blip>
          <a:srcRect/>
          <a:stretch/>
        </p:blipFill>
        <p:spPr>
          <a:xfrm>
            <a:off x="-2283" y="0"/>
            <a:ext cx="2236107" cy="6858000"/>
          </a:xfrm>
          <a:prstGeom prst="rect">
            <a:avLst/>
          </a:prstGeom>
          <a:noFill/>
          <a:ln>
            <a:noFill/>
          </a:ln>
        </p:spPr>
      </p:pic>
      <p:pic>
        <p:nvPicPr>
          <p:cNvPr id="408" name="Google Shape;408;p33"/>
          <p:cNvPicPr preferRelativeResize="0"/>
          <p:nvPr/>
        </p:nvPicPr>
        <p:blipFill rotWithShape="1">
          <a:blip r:embed="rId4">
            <a:alphaModFix/>
          </a:blip>
          <a:srcRect/>
          <a:stretch/>
        </p:blipFill>
        <p:spPr>
          <a:xfrm>
            <a:off x="-2284" y="5229200"/>
            <a:ext cx="2236106" cy="745370"/>
          </a:xfrm>
          <a:prstGeom prst="rect">
            <a:avLst/>
          </a:prstGeom>
          <a:noFill/>
          <a:ln>
            <a:noFill/>
          </a:ln>
        </p:spPr>
      </p:pic>
      <p:pic>
        <p:nvPicPr>
          <p:cNvPr id="409" name="Google Shape;409;p33"/>
          <p:cNvPicPr preferRelativeResize="0"/>
          <p:nvPr/>
        </p:nvPicPr>
        <p:blipFill rotWithShape="1">
          <a:blip r:embed="rId5">
            <a:alphaModFix/>
          </a:blip>
          <a:srcRect/>
          <a:stretch/>
        </p:blipFill>
        <p:spPr>
          <a:xfrm>
            <a:off x="323528" y="260648"/>
            <a:ext cx="1481818" cy="1340556"/>
          </a:xfrm>
          <a:prstGeom prst="rect">
            <a:avLst/>
          </a:prstGeom>
          <a:noFill/>
          <a:ln>
            <a:noFill/>
          </a:ln>
        </p:spPr>
      </p:pic>
      <p:sp>
        <p:nvSpPr>
          <p:cNvPr id="410" name="Google Shape;410;p33"/>
          <p:cNvSpPr txBox="1"/>
          <p:nvPr/>
        </p:nvSpPr>
        <p:spPr>
          <a:xfrm>
            <a:off x="81698" y="6561348"/>
            <a:ext cx="19442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411" name="Google Shape;411;p33"/>
          <p:cNvSpPr txBox="1"/>
          <p:nvPr/>
        </p:nvSpPr>
        <p:spPr>
          <a:xfrm>
            <a:off x="2375743" y="1039034"/>
            <a:ext cx="6372600" cy="6429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de-DE" sz="1100">
                <a:solidFill>
                  <a:schemeClr val="dk1"/>
                </a:solidFill>
                <a:latin typeface="Calibri"/>
                <a:ea typeface="Calibri"/>
                <a:cs typeface="Calibri"/>
                <a:sym typeface="Calibri"/>
              </a:rPr>
              <a:t>References</a:t>
            </a:r>
            <a:endParaRPr sz="1100">
              <a:latin typeface="Calibri"/>
              <a:ea typeface="Calibri"/>
              <a:cs typeface="Calibri"/>
              <a:sym typeface="Calibri"/>
            </a:endParaRPr>
          </a:p>
          <a:p>
            <a:pPr marL="0" marR="0" lvl="0" indent="0" algn="just" rtl="0">
              <a:spcBef>
                <a:spcPts val="0"/>
              </a:spcBef>
              <a:spcAft>
                <a:spcPts val="0"/>
              </a:spcAft>
              <a:buNone/>
            </a:pPr>
            <a:endParaRPr sz="1100">
              <a:solidFill>
                <a:schemeClr val="dk1"/>
              </a:solidFill>
              <a:latin typeface="Calibri"/>
              <a:ea typeface="Calibri"/>
              <a:cs typeface="Calibri"/>
              <a:sym typeface="Calibri"/>
            </a:endParaRPr>
          </a:p>
          <a:p>
            <a:pPr marL="0" marR="0" lvl="0" indent="0" algn="just" rtl="0">
              <a:spcBef>
                <a:spcPts val="0"/>
              </a:spcBef>
              <a:spcAft>
                <a:spcPts val="0"/>
              </a:spcAft>
              <a:buNone/>
            </a:pPr>
            <a:r>
              <a:rPr lang="de-DE" sz="1100">
                <a:solidFill>
                  <a:schemeClr val="dk1"/>
                </a:solidFill>
                <a:latin typeface="Calibri"/>
                <a:ea typeface="Calibri"/>
                <a:cs typeface="Calibri"/>
                <a:sym typeface="Calibri"/>
              </a:rPr>
              <a:t>[1]  Nayak, Neelam &amp; Khedkar, Chaitali &amp; Khedkar, Chandraprakash &amp; Khedkar, Gulab. (2016). Skeletal muscle. </a:t>
            </a:r>
            <a:endParaRPr sz="1100">
              <a:latin typeface="Calibri"/>
              <a:ea typeface="Calibri"/>
              <a:cs typeface="Calibri"/>
              <a:sym typeface="Calibri"/>
            </a:endParaRPr>
          </a:p>
          <a:p>
            <a:pPr marL="0" marR="0" lvl="0" indent="0" algn="just" rtl="0">
              <a:spcBef>
                <a:spcPts val="0"/>
              </a:spcBef>
              <a:spcAft>
                <a:spcPts val="0"/>
              </a:spcAft>
              <a:buNone/>
            </a:pPr>
            <a:r>
              <a:rPr lang="de-DE" sz="1100">
                <a:solidFill>
                  <a:schemeClr val="dk1"/>
                </a:solidFill>
                <a:latin typeface="Calibri"/>
                <a:ea typeface="Calibri"/>
                <a:cs typeface="Calibri"/>
                <a:sym typeface="Calibri"/>
              </a:rPr>
              <a:t>[2] </a:t>
            </a:r>
            <a:r>
              <a:rPr lang="de-DE" sz="1100">
                <a:solidFill>
                  <a:srgbClr val="222222"/>
                </a:solidFill>
                <a:highlight>
                  <a:srgbClr val="FFFFFF"/>
                </a:highlight>
                <a:latin typeface="Calibri"/>
                <a:ea typeface="Calibri"/>
                <a:cs typeface="Calibri"/>
                <a:sym typeface="Calibri"/>
              </a:rPr>
              <a:t>Tiwana MS, Sinkler MA, Bordoni B. Anatomy, Shoulder and Upper Limb, Triceps Muscle. [Updated 2022 Aug 30]. In: StatPearls [Internet]. Treasure Island (FL): StatPearls Publishing; 2023 Jan-. Available from: https://www.ncbi.nlm.nih.gov/books/NBK536996/</a:t>
            </a:r>
            <a:endParaRPr sz="1100">
              <a:solidFill>
                <a:schemeClr val="dk1"/>
              </a:solidFill>
              <a:latin typeface="Calibri"/>
              <a:ea typeface="Calibri"/>
              <a:cs typeface="Calibri"/>
              <a:sym typeface="Calibri"/>
            </a:endParaRPr>
          </a:p>
          <a:p>
            <a:pPr marL="0" marR="0" lvl="0" indent="0" algn="just" rtl="0">
              <a:spcBef>
                <a:spcPts val="0"/>
              </a:spcBef>
              <a:spcAft>
                <a:spcPts val="0"/>
              </a:spcAft>
              <a:buNone/>
            </a:pPr>
            <a:r>
              <a:rPr lang="de-DE" sz="1100">
                <a:solidFill>
                  <a:schemeClr val="dk1"/>
                </a:solidFill>
                <a:latin typeface="Calibri"/>
                <a:ea typeface="Calibri"/>
                <a:cs typeface="Calibri"/>
                <a:sym typeface="Calibri"/>
              </a:rPr>
              <a:t>[3]  </a:t>
            </a:r>
            <a:r>
              <a:rPr lang="de-DE" sz="1100">
                <a:solidFill>
                  <a:schemeClr val="dk1"/>
                </a:solidFill>
                <a:uFill>
                  <a:noFill/>
                </a:uFill>
                <a:latin typeface="Calibri"/>
                <a:ea typeface="Calibri"/>
                <a:cs typeface="Calibri"/>
                <a:sym typeface="Calibri"/>
                <a:hlinkClick r:id="rId6">
                  <a:extLst>
                    <a:ext uri="{A12FA001-AC4F-418D-AE19-62706E023703}">
                      <ahyp:hlinkClr xmlns:ahyp="http://schemas.microsoft.com/office/drawing/2018/hyperlinkcolor" val="tx"/>
                    </a:ext>
                  </a:extLst>
                </a:hlinkClick>
              </a:rPr>
              <a:t>SAGA 32+/64+/128+ - High Density Amplifier - TMSi</a:t>
            </a:r>
            <a:endParaRPr sz="1100">
              <a:solidFill>
                <a:schemeClr val="dk1"/>
              </a:solidFill>
              <a:latin typeface="Calibri"/>
              <a:ea typeface="Calibri"/>
              <a:cs typeface="Calibri"/>
              <a:sym typeface="Calibri"/>
            </a:endParaRPr>
          </a:p>
          <a:p>
            <a:pPr marL="0" lvl="0" indent="0" algn="just" rtl="0">
              <a:lnSpc>
                <a:spcPct val="150000"/>
              </a:lnSpc>
              <a:spcBef>
                <a:spcPts val="0"/>
              </a:spcBef>
              <a:spcAft>
                <a:spcPts val="0"/>
              </a:spcAft>
              <a:buSzPts val="1100"/>
              <a:buNone/>
            </a:pPr>
            <a:r>
              <a:rPr lang="de-DE" sz="1100">
                <a:solidFill>
                  <a:schemeClr val="dk1"/>
                </a:solidFill>
                <a:latin typeface="Calibri"/>
                <a:ea typeface="Calibri"/>
                <a:cs typeface="Calibri"/>
                <a:sym typeface="Calibri"/>
              </a:rPr>
              <a:t>[4]</a:t>
            </a:r>
            <a:r>
              <a:rPr lang="de-DE" sz="1100">
                <a:solidFill>
                  <a:srgbClr val="212121"/>
                </a:solidFill>
                <a:highlight>
                  <a:srgbClr val="FFFFFF"/>
                </a:highlight>
                <a:latin typeface="Calibri"/>
                <a:ea typeface="Calibri"/>
                <a:cs typeface="Calibri"/>
                <a:sym typeface="Calibri"/>
              </a:rPr>
              <a:t>Wan JJ, Qin Z, Wang PY, Sun Y, Liu X. Muscle fatigue: general understanding and treatment. Exp Mol Med. 2017 Oct 6;49(10):e384. doi: 10.1038/emm.2017.194. PMID: 28983090; PMCID: PMC5668469.</a:t>
            </a:r>
            <a:r>
              <a:rPr lang="de-DE" sz="1100">
                <a:solidFill>
                  <a:schemeClr val="dk1"/>
                </a:solidFill>
                <a:latin typeface="Calibri"/>
                <a:ea typeface="Calibri"/>
                <a:cs typeface="Calibri"/>
                <a:sym typeface="Calibri"/>
              </a:rPr>
              <a:t> </a:t>
            </a:r>
            <a:br>
              <a:rPr lang="de-DE" sz="1100">
                <a:solidFill>
                  <a:schemeClr val="dk1"/>
                </a:solidFill>
                <a:latin typeface="Calibri"/>
                <a:ea typeface="Calibri"/>
                <a:cs typeface="Calibri"/>
                <a:sym typeface="Calibri"/>
              </a:rPr>
            </a:br>
            <a:r>
              <a:rPr lang="de-DE" sz="1100">
                <a:solidFill>
                  <a:schemeClr val="dk1"/>
                </a:solidFill>
                <a:latin typeface="Calibri"/>
                <a:ea typeface="Calibri"/>
                <a:cs typeface="Calibri"/>
                <a:sym typeface="Calibri"/>
              </a:rPr>
              <a:t>[5] </a:t>
            </a:r>
            <a:r>
              <a:rPr lang="de-DE" sz="1100">
                <a:solidFill>
                  <a:srgbClr val="212121"/>
                </a:solidFill>
                <a:highlight>
                  <a:srgbClr val="FFFFFF"/>
                </a:highlight>
                <a:latin typeface="Calibri"/>
                <a:ea typeface="Calibri"/>
                <a:cs typeface="Calibri"/>
                <a:sym typeface="Calibri"/>
              </a:rPr>
              <a:t>Hallett M. Impact Commentaries. EMG analysis of stereotyped voluntary movements in man. J Neurol Neurosurg Psychiatry. 2012 Feb;83(2):122-3. doi: 10.1136/jnnp-2011-301283. PMID: 22228784.</a:t>
            </a:r>
            <a:endParaRPr sz="1100">
              <a:solidFill>
                <a:schemeClr val="dk1"/>
              </a:solidFill>
              <a:latin typeface="Calibri"/>
              <a:ea typeface="Calibri"/>
              <a:cs typeface="Calibri"/>
              <a:sym typeface="Calibri"/>
            </a:endParaRPr>
          </a:p>
          <a:p>
            <a:pPr marL="0" lvl="0" indent="0" algn="just" rtl="0">
              <a:lnSpc>
                <a:spcPct val="150000"/>
              </a:lnSpc>
              <a:spcBef>
                <a:spcPts val="800"/>
              </a:spcBef>
              <a:spcAft>
                <a:spcPts val="0"/>
              </a:spcAft>
              <a:buSzPts val="1100"/>
              <a:buNone/>
            </a:pPr>
            <a:r>
              <a:rPr lang="de-DE" sz="1100">
                <a:solidFill>
                  <a:srgbClr val="131314"/>
                </a:solidFill>
                <a:highlight>
                  <a:srgbClr val="FFFFFF"/>
                </a:highlight>
                <a:latin typeface="Calibri"/>
                <a:ea typeface="Calibri"/>
                <a:cs typeface="Calibri"/>
                <a:sym typeface="Calibri"/>
              </a:rPr>
              <a:t>other information consulted :</a:t>
            </a:r>
            <a:endParaRPr sz="1100">
              <a:solidFill>
                <a:srgbClr val="131314"/>
              </a:solidFill>
              <a:highlight>
                <a:srgbClr val="FFFFFF"/>
              </a:highlight>
              <a:latin typeface="Calibri"/>
              <a:ea typeface="Calibri"/>
              <a:cs typeface="Calibri"/>
              <a:sym typeface="Calibri"/>
            </a:endParaRPr>
          </a:p>
          <a:p>
            <a:pPr marL="457200" lvl="0" indent="-292100" algn="just" rtl="0">
              <a:lnSpc>
                <a:spcPct val="150000"/>
              </a:lnSpc>
              <a:spcBef>
                <a:spcPts val="800"/>
              </a:spcBef>
              <a:spcAft>
                <a:spcPts val="0"/>
              </a:spcAft>
              <a:buClr>
                <a:srgbClr val="131314"/>
              </a:buClr>
              <a:buSzPts val="1000"/>
              <a:buFont typeface="Calibri"/>
              <a:buChar char="●"/>
            </a:pPr>
            <a:r>
              <a:rPr lang="de-DE" sz="1000">
                <a:solidFill>
                  <a:srgbClr val="131314"/>
                </a:solidFill>
                <a:highlight>
                  <a:srgbClr val="FFFFFF"/>
                </a:highlight>
                <a:latin typeface="Calibri"/>
                <a:ea typeface="Calibri"/>
                <a:cs typeface="Calibri"/>
                <a:sym typeface="Calibri"/>
              </a:rPr>
              <a:t>Applications, Challenges, and Advancements in Electromyography Signal Processing.</a:t>
            </a:r>
            <a:endParaRPr sz="1000">
              <a:solidFill>
                <a:srgbClr val="131314"/>
              </a:solidFill>
              <a:highlight>
                <a:srgbClr val="FFFFFF"/>
              </a:highlight>
              <a:latin typeface="Calibri"/>
              <a:ea typeface="Calibri"/>
              <a:cs typeface="Calibri"/>
              <a:sym typeface="Calibri"/>
            </a:endParaRPr>
          </a:p>
          <a:p>
            <a:pPr marL="457200" lvl="0" indent="-292100" algn="just" rtl="0">
              <a:lnSpc>
                <a:spcPct val="150000"/>
              </a:lnSpc>
              <a:spcBef>
                <a:spcPts val="0"/>
              </a:spcBef>
              <a:spcAft>
                <a:spcPts val="0"/>
              </a:spcAft>
              <a:buClr>
                <a:srgbClr val="212121"/>
              </a:buClr>
              <a:buSzPts val="1000"/>
              <a:buFont typeface="Calibri"/>
              <a:buChar char="●"/>
            </a:pPr>
            <a:r>
              <a:rPr lang="de-DE" sz="1000">
                <a:solidFill>
                  <a:srgbClr val="212121"/>
                </a:solidFill>
                <a:highlight>
                  <a:srgbClr val="FFFFFF"/>
                </a:highlight>
                <a:latin typeface="Calibri"/>
                <a:ea typeface="Calibri"/>
                <a:cs typeface="Calibri"/>
                <a:sym typeface="Calibri"/>
              </a:rPr>
              <a:t>Riley ZA, Maerz AH, Litsey JC, Enoka RM. Motor unit recruitment in human biceps brachii during sustained voluntary contractions. J Physiol. 2008 Apr 15;586(8):2183-93. doi: 10.1113/jphysiol.2008.150698. Epub 2008 Feb 21. PMID: 18292128; PMCID: PMC2465192.</a:t>
            </a:r>
            <a:endParaRPr sz="1000">
              <a:solidFill>
                <a:srgbClr val="212121"/>
              </a:solidFill>
              <a:highlight>
                <a:srgbClr val="FFFFFF"/>
              </a:highlight>
              <a:latin typeface="Calibri"/>
              <a:ea typeface="Calibri"/>
              <a:cs typeface="Calibri"/>
              <a:sym typeface="Calibri"/>
            </a:endParaRPr>
          </a:p>
          <a:p>
            <a:pPr marL="457200" lvl="0" indent="-292100" algn="just" rtl="0">
              <a:lnSpc>
                <a:spcPct val="150000"/>
              </a:lnSpc>
              <a:spcBef>
                <a:spcPts val="0"/>
              </a:spcBef>
              <a:spcAft>
                <a:spcPts val="0"/>
              </a:spcAft>
              <a:buClr>
                <a:srgbClr val="333333"/>
              </a:buClr>
              <a:buSzPts val="1000"/>
              <a:buFont typeface="Calibri"/>
              <a:buChar char="●"/>
            </a:pPr>
            <a:r>
              <a:rPr lang="de-DE" sz="1000">
                <a:solidFill>
                  <a:srgbClr val="333333"/>
                </a:solidFill>
                <a:latin typeface="Calibri"/>
                <a:ea typeface="Calibri"/>
                <a:cs typeface="Calibri"/>
                <a:sym typeface="Calibri"/>
              </a:rPr>
              <a:t> Ashutosh Gupta et al 2017 IOP Conf. Ser.: Mater. Sci. Eng. 225 012128</a:t>
            </a:r>
            <a:endParaRPr sz="1000">
              <a:solidFill>
                <a:srgbClr val="333333"/>
              </a:solidFill>
              <a:latin typeface="Calibri"/>
              <a:ea typeface="Calibri"/>
              <a:cs typeface="Calibri"/>
              <a:sym typeface="Calibri"/>
            </a:endParaRPr>
          </a:p>
          <a:p>
            <a:pPr marL="457200" lvl="0" indent="-292100" algn="l" rtl="0">
              <a:lnSpc>
                <a:spcPct val="150000"/>
              </a:lnSpc>
              <a:spcBef>
                <a:spcPts val="0"/>
              </a:spcBef>
              <a:spcAft>
                <a:spcPts val="0"/>
              </a:spcAft>
              <a:buClr>
                <a:srgbClr val="212121"/>
              </a:buClr>
              <a:buSzPts val="1000"/>
              <a:buFont typeface="Calibri"/>
              <a:buChar char="●"/>
            </a:pPr>
            <a:r>
              <a:rPr lang="de-DE" sz="1000">
                <a:solidFill>
                  <a:srgbClr val="212121"/>
                </a:solidFill>
                <a:highlight>
                  <a:srgbClr val="FFFFFF"/>
                </a:highlight>
                <a:latin typeface="Calibri"/>
                <a:ea typeface="Calibri"/>
                <a:cs typeface="Calibri"/>
                <a:sym typeface="Calibri"/>
              </a:rPr>
              <a:t>Daniel J Strauss, Farah I Corona-Strauss, Andreas Schroeer, Philipp Flotho, Ronny, Hannemann, Steven A Hackley (2020) Vestigial auriculomotor activity indicates the direction of auditory attention in humans </a:t>
            </a:r>
            <a:r>
              <a:rPr lang="de-DE" sz="1000" i="1">
                <a:solidFill>
                  <a:srgbClr val="212121"/>
                </a:solidFill>
                <a:highlight>
                  <a:srgbClr val="FFFFFF"/>
                </a:highlight>
                <a:latin typeface="Calibri"/>
                <a:ea typeface="Calibri"/>
                <a:cs typeface="Calibri"/>
                <a:sym typeface="Calibri"/>
              </a:rPr>
              <a:t>eLife</a:t>
            </a:r>
            <a:r>
              <a:rPr lang="de-DE" sz="1000">
                <a:solidFill>
                  <a:srgbClr val="212121"/>
                </a:solidFill>
                <a:highlight>
                  <a:srgbClr val="FFFFFF"/>
                </a:highlight>
                <a:latin typeface="Calibri"/>
                <a:ea typeface="Calibri"/>
                <a:cs typeface="Calibri"/>
                <a:sym typeface="Calibri"/>
              </a:rPr>
              <a:t> 9:e54536.</a:t>
            </a:r>
            <a:endParaRPr sz="1000">
              <a:solidFill>
                <a:srgbClr val="212121"/>
              </a:solidFill>
              <a:highlight>
                <a:srgbClr val="FFFFFF"/>
              </a:highlight>
              <a:latin typeface="Calibri"/>
              <a:ea typeface="Calibri"/>
              <a:cs typeface="Calibri"/>
              <a:sym typeface="Calibri"/>
            </a:endParaRPr>
          </a:p>
          <a:p>
            <a:pPr marL="457200" lvl="0" indent="-292100" algn="just" rtl="0">
              <a:lnSpc>
                <a:spcPct val="150000"/>
              </a:lnSpc>
              <a:spcBef>
                <a:spcPts val="0"/>
              </a:spcBef>
              <a:spcAft>
                <a:spcPts val="0"/>
              </a:spcAft>
              <a:buSzPts val="1000"/>
              <a:buFont typeface="Calibri"/>
              <a:buChar char="●"/>
            </a:pPr>
            <a:r>
              <a:rPr lang="de-DE" sz="1000">
                <a:solidFill>
                  <a:srgbClr val="131314"/>
                </a:solidFill>
                <a:highlight>
                  <a:srgbClr val="FFFFFF"/>
                </a:highlight>
                <a:latin typeface="Calibri"/>
                <a:ea typeface="Calibri"/>
                <a:cs typeface="Calibri"/>
                <a:sym typeface="Calibri"/>
              </a:rPr>
              <a:t>May 2014, DOI: </a:t>
            </a:r>
            <a:r>
              <a:rPr lang="de-DE" sz="1000" u="sng">
                <a:solidFill>
                  <a:schemeClr val="dk1"/>
                </a:solidFill>
                <a:highlight>
                  <a:srgbClr val="FFFFFF"/>
                </a:highlight>
                <a:latin typeface="Calibri"/>
                <a:ea typeface="Calibri"/>
                <a:cs typeface="Calibri"/>
                <a:sym typeface="Calibri"/>
                <a:hlinkClick r:id="rId7">
                  <a:extLst>
                    <a:ext uri="{A12FA001-AC4F-418D-AE19-62706E023703}">
                      <ahyp:hlinkClr xmlns:ahyp="http://schemas.microsoft.com/office/drawing/2018/hyperlinkcolor" val="tx"/>
                    </a:ext>
                  </a:extLst>
                </a:hlinkClick>
              </a:rPr>
              <a:t>10.4018/978-1-4666-6090-8</a:t>
            </a:r>
            <a:r>
              <a:rPr lang="de-DE" sz="1000">
                <a:solidFill>
                  <a:schemeClr val="dk1"/>
                </a:solidFill>
                <a:highlight>
                  <a:srgbClr val="FFFFFF"/>
                </a:highlight>
                <a:latin typeface="Calibri"/>
                <a:ea typeface="Calibri"/>
                <a:cs typeface="Calibri"/>
                <a:sym typeface="Calibri"/>
              </a:rPr>
              <a:t>, </a:t>
            </a:r>
            <a:r>
              <a:rPr lang="de-DE" sz="1000">
                <a:solidFill>
                  <a:srgbClr val="131314"/>
                </a:solidFill>
                <a:highlight>
                  <a:srgbClr val="FFFFFF"/>
                </a:highlight>
                <a:latin typeface="Calibri"/>
                <a:ea typeface="Calibri"/>
                <a:cs typeface="Calibri"/>
                <a:sym typeface="Calibri"/>
              </a:rPr>
              <a:t>Publisher: IGIGLOBAL ,Editor: Ganesh Naik, ISBN: 9781466660908.</a:t>
            </a:r>
            <a:endParaRPr sz="1000">
              <a:solidFill>
                <a:srgbClr val="131314"/>
              </a:solidFill>
              <a:highlight>
                <a:srgbClr val="FFFFFF"/>
              </a:highlight>
              <a:latin typeface="Calibri"/>
              <a:ea typeface="Calibri"/>
              <a:cs typeface="Calibri"/>
              <a:sym typeface="Calibri"/>
            </a:endParaRPr>
          </a:p>
          <a:p>
            <a:pPr marL="457200" lvl="0" indent="-298450" algn="just" rtl="0">
              <a:lnSpc>
                <a:spcPct val="150000"/>
              </a:lnSpc>
              <a:spcBef>
                <a:spcPts val="0"/>
              </a:spcBef>
              <a:spcAft>
                <a:spcPts val="0"/>
              </a:spcAft>
              <a:buClr>
                <a:srgbClr val="131314"/>
              </a:buClr>
              <a:buSzPts val="1100"/>
              <a:buFont typeface="Calibri"/>
              <a:buChar char="●"/>
            </a:pPr>
            <a:r>
              <a:rPr lang="de-DE" sz="1000">
                <a:solidFill>
                  <a:srgbClr val="131314"/>
                </a:solidFill>
                <a:highlight>
                  <a:srgbClr val="FFFFFF"/>
                </a:highlight>
                <a:latin typeface="Calibri"/>
                <a:ea typeface="Calibri"/>
                <a:cs typeface="Calibri"/>
                <a:sym typeface="Calibri"/>
              </a:rPr>
              <a:t>Kirkaya, İzzet &amp; Simsek, Deniz &amp; kaçoğlu, Celil &amp; Soylu, Abdullah. (2021). A 10-Second Measurement of Maximum Voluntary Contractions on Some Muscle Regions: A Cross-Sectional Study. Pakistan Journal of Medical and Health Sciences. 15. 1588-1591.</a:t>
            </a:r>
            <a:r>
              <a:rPr lang="de-DE" sz="1100">
                <a:solidFill>
                  <a:srgbClr val="131314"/>
                </a:solidFill>
                <a:highlight>
                  <a:srgbClr val="FFFFFF"/>
                </a:highlight>
                <a:latin typeface="Calibri"/>
                <a:ea typeface="Calibri"/>
                <a:cs typeface="Calibri"/>
                <a:sym typeface="Calibri"/>
              </a:rPr>
              <a:t> </a:t>
            </a:r>
            <a:endParaRPr sz="1100">
              <a:solidFill>
                <a:srgbClr val="131314"/>
              </a:solidFill>
              <a:highlight>
                <a:srgbClr val="FFFFFF"/>
              </a:highlight>
              <a:latin typeface="Calibri"/>
              <a:ea typeface="Calibri"/>
              <a:cs typeface="Calibri"/>
              <a:sym typeface="Calibri"/>
            </a:endParaRPr>
          </a:p>
          <a:p>
            <a:pPr marL="0" lvl="0" indent="0" algn="just" rtl="0">
              <a:lnSpc>
                <a:spcPct val="150000"/>
              </a:lnSpc>
              <a:spcBef>
                <a:spcPts val="800"/>
              </a:spcBef>
              <a:spcAft>
                <a:spcPts val="0"/>
              </a:spcAft>
              <a:buSzPts val="1100"/>
              <a:buNone/>
            </a:pPr>
            <a:endParaRPr sz="1100">
              <a:solidFill>
                <a:srgbClr val="131314"/>
              </a:solidFill>
              <a:highlight>
                <a:srgbClr val="FFFFFF"/>
              </a:highlight>
              <a:latin typeface="Calibri"/>
              <a:ea typeface="Calibri"/>
              <a:cs typeface="Calibri"/>
              <a:sym typeface="Calibri"/>
            </a:endParaRPr>
          </a:p>
          <a:p>
            <a:pPr marL="0" marR="0" lvl="0" indent="0" algn="just" rtl="0">
              <a:spcBef>
                <a:spcPts val="800"/>
              </a:spcBef>
              <a:spcAft>
                <a:spcPts val="0"/>
              </a:spcAft>
              <a:buNone/>
            </a:pPr>
            <a:endParaRPr sz="1100">
              <a:solidFill>
                <a:schemeClr val="dk1"/>
              </a:solidFill>
              <a:latin typeface="Calibri"/>
              <a:ea typeface="Calibri"/>
              <a:cs typeface="Calibri"/>
              <a:sym typeface="Calibri"/>
            </a:endParaRPr>
          </a:p>
        </p:txBody>
      </p:sp>
      <p:sp>
        <p:nvSpPr>
          <p:cNvPr id="412" name="Google Shape;412;p33"/>
          <p:cNvSpPr txBox="1"/>
          <p:nvPr/>
        </p:nvSpPr>
        <p:spPr>
          <a:xfrm>
            <a:off x="8171486" y="6581001"/>
            <a:ext cx="68499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pic>
        <p:nvPicPr>
          <p:cNvPr id="413" name="Google Shape;413;p33" descr="C:\Users\Manuel Kohl\Documents\Studium\Masterstudium BMT\SNN-Unit\Headline Gradient.png"/>
          <p:cNvPicPr preferRelativeResize="0"/>
          <p:nvPr/>
        </p:nvPicPr>
        <p:blipFill rotWithShape="1">
          <a:blip r:embed="rId8">
            <a:alphaModFix/>
          </a:blip>
          <a:srcRect/>
          <a:stretch/>
        </p:blipFill>
        <p:spPr>
          <a:xfrm>
            <a:off x="2233822" y="541185"/>
            <a:ext cx="6910177" cy="475547"/>
          </a:xfrm>
          <a:prstGeom prst="rect">
            <a:avLst/>
          </a:prstGeom>
          <a:noFill/>
          <a:ln>
            <a:noFill/>
          </a:ln>
        </p:spPr>
      </p:pic>
      <p:sp>
        <p:nvSpPr>
          <p:cNvPr id="414" name="Google Shape;414;p33"/>
          <p:cNvSpPr txBox="1"/>
          <p:nvPr/>
        </p:nvSpPr>
        <p:spPr>
          <a:xfrm>
            <a:off x="2375756" y="246130"/>
            <a:ext cx="6588600" cy="769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2800" dirty="0" err="1">
                <a:solidFill>
                  <a:schemeClr val="dk1"/>
                </a:solidFill>
                <a:latin typeface="Calibri"/>
                <a:ea typeface="Calibri"/>
                <a:cs typeface="Calibri"/>
                <a:sym typeface="Calibri"/>
              </a:rPr>
              <a:t>sEMG</a:t>
            </a:r>
            <a:r>
              <a:rPr lang="en-US" sz="2800" dirty="0">
                <a:solidFill>
                  <a:schemeClr val="dk1"/>
                </a:solidFill>
                <a:latin typeface="Calibri"/>
                <a:ea typeface="Calibri"/>
                <a:cs typeface="Calibri"/>
                <a:sym typeface="Calibri"/>
              </a:rPr>
              <a:t> for Bicep and </a:t>
            </a:r>
            <a:r>
              <a:rPr lang="en-US" sz="2800" dirty="0" err="1">
                <a:solidFill>
                  <a:schemeClr val="dk1"/>
                </a:solidFill>
                <a:latin typeface="Calibri"/>
                <a:ea typeface="Calibri"/>
                <a:cs typeface="Calibri"/>
                <a:sym typeface="Calibri"/>
              </a:rPr>
              <a:t>Tricep</a:t>
            </a:r>
            <a:r>
              <a:rPr lang="en-US" sz="2800" dirty="0">
                <a:solidFill>
                  <a:schemeClr val="dk1"/>
                </a:solidFill>
                <a:latin typeface="Calibri"/>
                <a:ea typeface="Calibri"/>
                <a:cs typeface="Calibri"/>
                <a:sym typeface="Calibri"/>
              </a:rPr>
              <a:t> </a:t>
            </a:r>
            <a:endParaRPr lang="en-US" sz="1600" dirty="0">
              <a:solidFill>
                <a:schemeClr val="dk1"/>
              </a:solidFill>
              <a:latin typeface="Calibri"/>
              <a:ea typeface="Calibri"/>
              <a:cs typeface="Calibri"/>
              <a:sym typeface="Calibri"/>
            </a:endParaRPr>
          </a:p>
          <a:p>
            <a:pPr marL="0" marR="0" lvl="0" indent="0" algn="ctr" rtl="0">
              <a:spcBef>
                <a:spcPts val="0"/>
              </a:spcBef>
              <a:spcAft>
                <a:spcPts val="0"/>
              </a:spcAft>
              <a:buNone/>
            </a:pPr>
            <a:endParaRPr lang="en-US" sz="1600" dirty="0">
              <a:solidFill>
                <a:schemeClr val="dk1"/>
              </a:solidFill>
              <a:latin typeface="Calibri"/>
              <a:ea typeface="Calibri"/>
              <a:cs typeface="Calibri"/>
              <a:sym typeface="Calibri"/>
            </a:endParaRPr>
          </a:p>
        </p:txBody>
      </p:sp>
      <p:sp>
        <p:nvSpPr>
          <p:cNvPr id="415" name="Google Shape;415;p33"/>
          <p:cNvSpPr txBox="1"/>
          <p:nvPr/>
        </p:nvSpPr>
        <p:spPr>
          <a:xfrm>
            <a:off x="170664" y="2660717"/>
            <a:ext cx="1890210" cy="3108543"/>
          </a:xfrm>
          <a:prstGeom prst="rect">
            <a:avLst/>
          </a:prstGeom>
          <a:noFill/>
          <a:ln>
            <a:noFill/>
          </a:ln>
        </p:spPr>
        <p:txBody>
          <a:bodyPr spcFirstLastPara="1" wrap="square" lIns="91425" tIns="45700" rIns="91425" bIns="45700" anchor="t" anchorCtr="0">
            <a:spAutoFit/>
          </a:bodyPr>
          <a:lstStyle/>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Results</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References</a:t>
            </a:r>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34"/>
          <p:cNvPicPr preferRelativeResize="0"/>
          <p:nvPr/>
        </p:nvPicPr>
        <p:blipFill rotWithShape="1">
          <a:blip r:embed="rId3">
            <a:alphaModFix/>
          </a:blip>
          <a:srcRect/>
          <a:stretch/>
        </p:blipFill>
        <p:spPr>
          <a:xfrm>
            <a:off x="-2283" y="0"/>
            <a:ext cx="2236108" cy="6858000"/>
          </a:xfrm>
          <a:prstGeom prst="rect">
            <a:avLst/>
          </a:prstGeom>
          <a:noFill/>
          <a:ln>
            <a:noFill/>
          </a:ln>
        </p:spPr>
      </p:pic>
      <p:pic>
        <p:nvPicPr>
          <p:cNvPr id="421" name="Google Shape;421;p34"/>
          <p:cNvPicPr preferRelativeResize="0"/>
          <p:nvPr/>
        </p:nvPicPr>
        <p:blipFill rotWithShape="1">
          <a:blip r:embed="rId4">
            <a:alphaModFix/>
          </a:blip>
          <a:srcRect/>
          <a:stretch/>
        </p:blipFill>
        <p:spPr>
          <a:xfrm>
            <a:off x="-2284" y="5229200"/>
            <a:ext cx="2236106" cy="745370"/>
          </a:xfrm>
          <a:prstGeom prst="rect">
            <a:avLst/>
          </a:prstGeom>
          <a:noFill/>
          <a:ln>
            <a:noFill/>
          </a:ln>
        </p:spPr>
      </p:pic>
      <p:pic>
        <p:nvPicPr>
          <p:cNvPr id="422" name="Google Shape;422;p34"/>
          <p:cNvPicPr preferRelativeResize="0"/>
          <p:nvPr/>
        </p:nvPicPr>
        <p:blipFill rotWithShape="1">
          <a:blip r:embed="rId5">
            <a:alphaModFix/>
          </a:blip>
          <a:srcRect/>
          <a:stretch/>
        </p:blipFill>
        <p:spPr>
          <a:xfrm>
            <a:off x="323528" y="260648"/>
            <a:ext cx="1481818" cy="1340556"/>
          </a:xfrm>
          <a:prstGeom prst="rect">
            <a:avLst/>
          </a:prstGeom>
          <a:noFill/>
          <a:ln>
            <a:noFill/>
          </a:ln>
        </p:spPr>
      </p:pic>
      <p:sp>
        <p:nvSpPr>
          <p:cNvPr id="423" name="Google Shape;423;p34"/>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425" name="Google Shape;425;p34"/>
          <p:cNvSpPr txBox="1"/>
          <p:nvPr/>
        </p:nvSpPr>
        <p:spPr>
          <a:xfrm>
            <a:off x="2454474" y="940791"/>
            <a:ext cx="6337021" cy="590670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de-DE" sz="1300" dirty="0">
                <a:solidFill>
                  <a:schemeClr val="dk1"/>
                </a:solidFill>
              </a:rPr>
              <a:t>References</a:t>
            </a:r>
            <a:endParaRPr sz="1300" dirty="0"/>
          </a:p>
          <a:p>
            <a:pPr marL="0" marR="0" lvl="0" indent="0" algn="just" rtl="0">
              <a:spcBef>
                <a:spcPts val="0"/>
              </a:spcBef>
              <a:spcAft>
                <a:spcPts val="0"/>
              </a:spcAft>
              <a:buNone/>
            </a:pPr>
            <a:endParaRPr sz="1300" dirty="0">
              <a:solidFill>
                <a:schemeClr val="dk1"/>
              </a:solidFill>
            </a:endParaRPr>
          </a:p>
          <a:p>
            <a:pPr marL="0" marR="0" lvl="0" indent="0" algn="just" rtl="0">
              <a:spcBef>
                <a:spcPts val="0"/>
              </a:spcBef>
              <a:spcAft>
                <a:spcPts val="0"/>
              </a:spcAft>
              <a:buNone/>
            </a:pPr>
            <a:endParaRPr sz="1300" dirty="0">
              <a:solidFill>
                <a:schemeClr val="dk1"/>
              </a:solidFill>
            </a:endParaRPr>
          </a:p>
          <a:p>
            <a:pPr marL="0" lvl="0" indent="0" algn="just" rtl="0">
              <a:lnSpc>
                <a:spcPct val="150000"/>
              </a:lnSpc>
              <a:spcBef>
                <a:spcPts val="0"/>
              </a:spcBef>
              <a:spcAft>
                <a:spcPts val="0"/>
              </a:spcAft>
              <a:buSzPts val="1100"/>
              <a:buNone/>
            </a:pPr>
            <a:r>
              <a:rPr lang="de-DE" sz="1300" dirty="0">
                <a:solidFill>
                  <a:srgbClr val="131314"/>
                </a:solidFill>
                <a:highlight>
                  <a:srgbClr val="FFFFFF"/>
                </a:highlight>
              </a:rPr>
              <a:t>Applications, Challenges, and Advancements in Electromyography Signal Processing.</a:t>
            </a:r>
            <a:endParaRPr sz="1300" dirty="0">
              <a:solidFill>
                <a:srgbClr val="131314"/>
              </a:solidFill>
              <a:highlight>
                <a:srgbClr val="FFFFFF"/>
              </a:highlight>
            </a:endParaRPr>
          </a:p>
          <a:p>
            <a:pPr marL="0" lvl="0" indent="0" algn="just" rtl="0">
              <a:lnSpc>
                <a:spcPct val="150000"/>
              </a:lnSpc>
              <a:spcBef>
                <a:spcPts val="800"/>
              </a:spcBef>
              <a:spcAft>
                <a:spcPts val="0"/>
              </a:spcAft>
              <a:buSzPts val="1100"/>
              <a:buNone/>
            </a:pPr>
            <a:r>
              <a:rPr lang="de-DE" sz="1300" dirty="0">
                <a:solidFill>
                  <a:srgbClr val="212121"/>
                </a:solidFill>
                <a:highlight>
                  <a:srgbClr val="FFFFFF"/>
                </a:highlight>
              </a:rPr>
              <a:t>[6 ] Riley ZA, Maerz AH, Litsey JC, Enoka RM. Motor unit recruitment in human biceps brachii during sustained voluntary contractions. J Physiol. 2008 Apr 15;586(8):2183-93. doi: 10.1113/jphysiol.2008.150698. Epub 2008 Feb 21. PMID: 18292128; PMCID: PMC2465192.</a:t>
            </a:r>
            <a:endParaRPr sz="1300" dirty="0">
              <a:solidFill>
                <a:srgbClr val="212121"/>
              </a:solidFill>
              <a:highlight>
                <a:srgbClr val="FFFFFF"/>
              </a:highlight>
            </a:endParaRPr>
          </a:p>
          <a:p>
            <a:pPr marL="0" lvl="0" indent="0" algn="just" rtl="0">
              <a:lnSpc>
                <a:spcPct val="150000"/>
              </a:lnSpc>
              <a:spcBef>
                <a:spcPts val="800"/>
              </a:spcBef>
              <a:spcAft>
                <a:spcPts val="0"/>
              </a:spcAft>
              <a:buSzPts val="1100"/>
              <a:buNone/>
            </a:pPr>
            <a:r>
              <a:rPr lang="de-DE" sz="1300" dirty="0">
                <a:solidFill>
                  <a:srgbClr val="212121"/>
                </a:solidFill>
                <a:highlight>
                  <a:srgbClr val="FFFFFF"/>
                </a:highlight>
              </a:rPr>
              <a:t>[7] Wan JJ, Qin Z, Wang PY, Sun Y, Liu X. Muscle fatigue: general understanding and treatment. Exp Mol Med. 2017 Oct 6;49(10):e384. doi: 10.1038/emm.2017.194. PMID: 28983090; PMCID: PMC5668469.</a:t>
            </a:r>
            <a:endParaRPr sz="1300" dirty="0">
              <a:solidFill>
                <a:srgbClr val="212121"/>
              </a:solidFill>
              <a:highlight>
                <a:srgbClr val="FFFFFF"/>
              </a:highlight>
            </a:endParaRPr>
          </a:p>
          <a:p>
            <a:pPr marL="0" lvl="0" indent="0" algn="just" rtl="0">
              <a:lnSpc>
                <a:spcPct val="150000"/>
              </a:lnSpc>
              <a:spcBef>
                <a:spcPts val="800"/>
              </a:spcBef>
              <a:spcAft>
                <a:spcPts val="0"/>
              </a:spcAft>
              <a:buSzPts val="1100"/>
              <a:buNone/>
            </a:pPr>
            <a:r>
              <a:rPr lang="de-DE" sz="1300" dirty="0">
                <a:solidFill>
                  <a:srgbClr val="333333"/>
                </a:solidFill>
              </a:rPr>
              <a:t>[8] Ashutosh Gupta et al 2017 IOP Conf. Ser.: Mater. Sci. Eng. 225 012128</a:t>
            </a:r>
            <a:endParaRPr sz="1300" dirty="0">
              <a:solidFill>
                <a:srgbClr val="333333"/>
              </a:solidFill>
            </a:endParaRPr>
          </a:p>
          <a:p>
            <a:pPr marL="0" lvl="0" indent="0" algn="l" rtl="0">
              <a:lnSpc>
                <a:spcPct val="150000"/>
              </a:lnSpc>
              <a:spcBef>
                <a:spcPts val="800"/>
              </a:spcBef>
              <a:spcAft>
                <a:spcPts val="0"/>
              </a:spcAft>
              <a:buNone/>
            </a:pPr>
            <a:r>
              <a:rPr lang="de-DE" sz="1300" dirty="0">
                <a:solidFill>
                  <a:srgbClr val="212121"/>
                </a:solidFill>
                <a:highlight>
                  <a:srgbClr val="FFFFFF"/>
                </a:highlight>
              </a:rPr>
              <a:t>[9] Daniel J Strauss, Farah I Corona-Strauss, Andreas Schroeer, Philipp Flotho, Ronny, Hannemann, Steven A Hackley (2020) Vestigial auriculomotor activity indicates the direction of auditory attention in humans </a:t>
            </a:r>
            <a:r>
              <a:rPr lang="de-DE" sz="1300" i="1" dirty="0">
                <a:solidFill>
                  <a:srgbClr val="212121"/>
                </a:solidFill>
                <a:highlight>
                  <a:srgbClr val="FFFFFF"/>
                </a:highlight>
              </a:rPr>
              <a:t>eLife</a:t>
            </a:r>
            <a:r>
              <a:rPr lang="de-DE" sz="1300" dirty="0">
                <a:solidFill>
                  <a:srgbClr val="212121"/>
                </a:solidFill>
                <a:highlight>
                  <a:srgbClr val="FFFFFF"/>
                </a:highlight>
              </a:rPr>
              <a:t> 9:e54536.</a:t>
            </a:r>
            <a:endParaRPr sz="1300" dirty="0">
              <a:solidFill>
                <a:srgbClr val="212121"/>
              </a:solidFill>
              <a:highlight>
                <a:srgbClr val="FFFFFF"/>
              </a:highlight>
            </a:endParaRPr>
          </a:p>
          <a:p>
            <a:pPr marL="0" lvl="0" indent="0" algn="l" rtl="0">
              <a:lnSpc>
                <a:spcPct val="150000"/>
              </a:lnSpc>
              <a:spcBef>
                <a:spcPts val="0"/>
              </a:spcBef>
              <a:spcAft>
                <a:spcPts val="0"/>
              </a:spcAft>
              <a:buNone/>
            </a:pPr>
            <a:endParaRPr sz="1300" dirty="0">
              <a:solidFill>
                <a:srgbClr val="212121"/>
              </a:solidFill>
              <a:highlight>
                <a:srgbClr val="FFFFFF"/>
              </a:highlight>
            </a:endParaRPr>
          </a:p>
          <a:p>
            <a:pPr marL="0" lvl="0" indent="0" algn="just" rtl="0">
              <a:lnSpc>
                <a:spcPct val="150000"/>
              </a:lnSpc>
              <a:spcBef>
                <a:spcPts val="0"/>
              </a:spcBef>
              <a:spcAft>
                <a:spcPts val="0"/>
              </a:spcAft>
              <a:buSzPts val="1100"/>
              <a:buNone/>
            </a:pPr>
            <a:endParaRPr sz="1300" dirty="0">
              <a:solidFill>
                <a:srgbClr val="212121"/>
              </a:solidFill>
              <a:highlight>
                <a:srgbClr val="FFFFFF"/>
              </a:highlight>
            </a:endParaRPr>
          </a:p>
          <a:p>
            <a:pPr marL="0" marR="0" lvl="0" indent="0" algn="just" rtl="0">
              <a:spcBef>
                <a:spcPts val="800"/>
              </a:spcBef>
              <a:spcAft>
                <a:spcPts val="0"/>
              </a:spcAft>
              <a:buNone/>
            </a:pPr>
            <a:endParaRPr sz="1300" dirty="0">
              <a:solidFill>
                <a:schemeClr val="dk1"/>
              </a:solidFill>
            </a:endParaRPr>
          </a:p>
        </p:txBody>
      </p:sp>
      <p:sp>
        <p:nvSpPr>
          <p:cNvPr id="426" name="Google Shape;426;p34"/>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22</a:t>
            </a:fld>
            <a:endParaRPr sz="1200" dirty="0">
              <a:solidFill>
                <a:schemeClr val="dk1"/>
              </a:solidFill>
              <a:latin typeface="Calibri"/>
              <a:ea typeface="Calibri"/>
              <a:cs typeface="Calibri"/>
              <a:sym typeface="Calibri"/>
            </a:endParaRPr>
          </a:p>
        </p:txBody>
      </p:sp>
      <p:pic>
        <p:nvPicPr>
          <p:cNvPr id="427" name="Google Shape;427;p34" descr="C:\Users\Manuel Kohl\Documents\Studium\Masterstudium BMT\SNN-Unit\Headline Gradient.png"/>
          <p:cNvPicPr preferRelativeResize="0"/>
          <p:nvPr/>
        </p:nvPicPr>
        <p:blipFill rotWithShape="1">
          <a:blip r:embed="rId6">
            <a:alphaModFix/>
          </a:blip>
          <a:srcRect/>
          <a:stretch/>
        </p:blipFill>
        <p:spPr>
          <a:xfrm>
            <a:off x="2233822" y="541185"/>
            <a:ext cx="6910176" cy="475547"/>
          </a:xfrm>
          <a:prstGeom prst="rect">
            <a:avLst/>
          </a:prstGeom>
          <a:noFill/>
          <a:ln>
            <a:noFill/>
          </a:ln>
        </p:spPr>
      </p:pic>
      <p:sp>
        <p:nvSpPr>
          <p:cNvPr id="428" name="Google Shape;428;p34"/>
          <p:cNvSpPr txBox="1"/>
          <p:nvPr/>
        </p:nvSpPr>
        <p:spPr>
          <a:xfrm>
            <a:off x="2060964" y="189092"/>
            <a:ext cx="6588600" cy="7695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429" name="Google Shape;429;p34"/>
          <p:cNvSpPr txBox="1"/>
          <p:nvPr/>
        </p:nvSpPr>
        <p:spPr>
          <a:xfrm>
            <a:off x="170664" y="2660717"/>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dirty="0">
                <a:solidFill>
                  <a:schemeClr val="dk1"/>
                </a:solidFill>
                <a:latin typeface="Calibri"/>
                <a:ea typeface="Calibri"/>
                <a:cs typeface="Calibri"/>
                <a:sym typeface="Calibri"/>
              </a:rPr>
              <a:t>Introduction</a:t>
            </a:r>
            <a:endParaRPr sz="1400" dirty="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dirty="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dirty="0">
                <a:solidFill>
                  <a:schemeClr val="dk1"/>
                </a:solidFill>
                <a:latin typeface="Calibri"/>
                <a:ea typeface="Calibri"/>
                <a:cs typeface="Calibri"/>
                <a:sym typeface="Calibri"/>
              </a:rPr>
              <a:t>Data acquisition</a:t>
            </a:r>
            <a:endParaRPr dirty="0"/>
          </a:p>
          <a:p>
            <a:pPr marL="251999" marR="0" lvl="0" indent="-163099" algn="l" rtl="0">
              <a:spcBef>
                <a:spcPts val="0"/>
              </a:spcBef>
              <a:spcAft>
                <a:spcPts val="0"/>
              </a:spcAft>
              <a:buClr>
                <a:schemeClr val="dk1"/>
              </a:buClr>
              <a:buSzPts val="1400"/>
              <a:buFont typeface="Noto Sans Symbols"/>
              <a:buNone/>
            </a:pPr>
            <a:endParaRPr sz="1400" dirty="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dirty="0">
                <a:solidFill>
                  <a:schemeClr val="dk1"/>
                </a:solidFill>
                <a:latin typeface="Calibri"/>
                <a:ea typeface="Calibri"/>
                <a:cs typeface="Calibri"/>
                <a:sym typeface="Calibri"/>
              </a:rPr>
              <a:t>Signal processing steps</a:t>
            </a:r>
            <a:endParaRPr dirty="0"/>
          </a:p>
          <a:p>
            <a:pPr marL="251999" marR="0" lvl="0" indent="-163099" algn="l" rtl="0">
              <a:spcBef>
                <a:spcPts val="0"/>
              </a:spcBef>
              <a:spcAft>
                <a:spcPts val="0"/>
              </a:spcAft>
              <a:buClr>
                <a:schemeClr val="dk1"/>
              </a:buClr>
              <a:buSzPts val="1400"/>
              <a:buFont typeface="Noto Sans Symbols"/>
              <a:buNone/>
            </a:pPr>
            <a:endParaRPr sz="1400" dirty="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dirty="0">
                <a:solidFill>
                  <a:schemeClr val="dk1"/>
                </a:solidFill>
                <a:latin typeface="Calibri"/>
                <a:ea typeface="Calibri"/>
                <a:cs typeface="Calibri"/>
                <a:sym typeface="Calibri"/>
              </a:rPr>
              <a:t>Results</a:t>
            </a:r>
            <a:endParaRPr sz="1400" dirty="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dirty="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dirty="0">
                <a:solidFill>
                  <a:schemeClr val="dk1"/>
                </a:solidFill>
                <a:latin typeface="Calibri"/>
                <a:ea typeface="Calibri"/>
                <a:cs typeface="Calibri"/>
                <a:sym typeface="Calibri"/>
              </a:rPr>
              <a:t>Discussion</a:t>
            </a:r>
            <a:endParaRPr sz="1400" dirty="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dirty="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dirty="0">
                <a:solidFill>
                  <a:schemeClr val="dk1"/>
                </a:solidFill>
                <a:latin typeface="Calibri"/>
                <a:ea typeface="Calibri"/>
                <a:cs typeface="Calibri"/>
                <a:sym typeface="Calibri"/>
              </a:rPr>
              <a:t>Conclusions</a:t>
            </a:r>
            <a:endParaRPr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dirty="0">
                <a:solidFill>
                  <a:schemeClr val="lt1"/>
                </a:solidFill>
                <a:latin typeface="Calibri"/>
                <a:ea typeface="Calibri"/>
                <a:cs typeface="Calibri"/>
                <a:sym typeface="Calibri"/>
              </a:rPr>
              <a:t>References</a:t>
            </a:r>
            <a:endParaRPr dirty="0"/>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5"/>
          <p:cNvPicPr preferRelativeResize="0"/>
          <p:nvPr/>
        </p:nvPicPr>
        <p:blipFill rotWithShape="1">
          <a:blip r:embed="rId3">
            <a:alphaModFix/>
          </a:blip>
          <a:srcRect/>
          <a:stretch/>
        </p:blipFill>
        <p:spPr>
          <a:xfrm>
            <a:off x="-2283" y="0"/>
            <a:ext cx="2236107" cy="6858000"/>
          </a:xfrm>
          <a:prstGeom prst="rect">
            <a:avLst/>
          </a:prstGeom>
          <a:noFill/>
          <a:ln>
            <a:noFill/>
          </a:ln>
        </p:spPr>
      </p:pic>
      <p:pic>
        <p:nvPicPr>
          <p:cNvPr id="435" name="Google Shape;435;p35"/>
          <p:cNvPicPr preferRelativeResize="0"/>
          <p:nvPr/>
        </p:nvPicPr>
        <p:blipFill rotWithShape="1">
          <a:blip r:embed="rId4">
            <a:alphaModFix/>
          </a:blip>
          <a:srcRect/>
          <a:stretch/>
        </p:blipFill>
        <p:spPr>
          <a:xfrm>
            <a:off x="323528" y="260648"/>
            <a:ext cx="1481818" cy="1340556"/>
          </a:xfrm>
          <a:prstGeom prst="rect">
            <a:avLst/>
          </a:prstGeom>
          <a:noFill/>
          <a:ln>
            <a:noFill/>
          </a:ln>
        </p:spPr>
      </p:pic>
      <p:sp>
        <p:nvSpPr>
          <p:cNvPr id="436" name="Google Shape;436;p35"/>
          <p:cNvSpPr txBox="1"/>
          <p:nvPr/>
        </p:nvSpPr>
        <p:spPr>
          <a:xfrm>
            <a:off x="81698" y="6561348"/>
            <a:ext cx="19442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437" name="Google Shape;437;p35"/>
          <p:cNvSpPr txBox="1"/>
          <p:nvPr/>
        </p:nvSpPr>
        <p:spPr>
          <a:xfrm>
            <a:off x="2373931" y="3332719"/>
            <a:ext cx="658873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2800">
                <a:solidFill>
                  <a:schemeClr val="dk1"/>
                </a:solidFill>
                <a:latin typeface="Calibri"/>
                <a:ea typeface="Calibri"/>
                <a:cs typeface="Calibri"/>
                <a:sym typeface="Calibri"/>
              </a:rPr>
              <a:t>Thank you very much for your attention !</a:t>
            </a:r>
            <a:endParaRPr sz="2800">
              <a:solidFill>
                <a:schemeClr val="dk1"/>
              </a:solidFill>
              <a:latin typeface="Calibri"/>
              <a:ea typeface="Calibri"/>
              <a:cs typeface="Calibri"/>
              <a:sym typeface="Calibri"/>
            </a:endParaRPr>
          </a:p>
        </p:txBody>
      </p:sp>
      <p:sp>
        <p:nvSpPr>
          <p:cNvPr id="439" name="Google Shape;439;p35"/>
          <p:cNvSpPr txBox="1"/>
          <p:nvPr/>
        </p:nvSpPr>
        <p:spPr>
          <a:xfrm>
            <a:off x="8171486" y="6581001"/>
            <a:ext cx="68499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pic>
        <p:nvPicPr>
          <p:cNvPr id="440" name="Google Shape;440;p35" descr="C:\Users\Manuel Kohl\Documents\Studium\Masterstudium BMT\SNN-Unit\Headline Gradient.png"/>
          <p:cNvPicPr preferRelativeResize="0"/>
          <p:nvPr/>
        </p:nvPicPr>
        <p:blipFill rotWithShape="1">
          <a:blip r:embed="rId5">
            <a:alphaModFix/>
          </a:blip>
          <a:srcRect/>
          <a:stretch/>
        </p:blipFill>
        <p:spPr>
          <a:xfrm>
            <a:off x="2233822" y="541185"/>
            <a:ext cx="6910177" cy="475547"/>
          </a:xfrm>
          <a:prstGeom prst="rect">
            <a:avLst/>
          </a:prstGeom>
          <a:noFill/>
          <a:ln>
            <a:noFill/>
          </a:ln>
        </p:spPr>
      </p:pic>
      <p:sp>
        <p:nvSpPr>
          <p:cNvPr id="441" name="Google Shape;441;p35"/>
          <p:cNvSpPr txBox="1"/>
          <p:nvPr/>
        </p:nvSpPr>
        <p:spPr>
          <a:xfrm>
            <a:off x="2375756" y="246130"/>
            <a:ext cx="6588732" cy="253875"/>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endParaRPr lang="en-US" sz="105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15" descr="C:\Users\Manuel Kohl\Documents\Studium\Masterstudium BMT\SNN-Unit\Headline Gradient.png"/>
          <p:cNvPicPr preferRelativeResize="0"/>
          <p:nvPr/>
        </p:nvPicPr>
        <p:blipFill rotWithShape="1">
          <a:blip r:embed="rId3">
            <a:alphaModFix/>
          </a:blip>
          <a:srcRect/>
          <a:stretch/>
        </p:blipFill>
        <p:spPr>
          <a:xfrm>
            <a:off x="2233822" y="541185"/>
            <a:ext cx="6910177" cy="475547"/>
          </a:xfrm>
          <a:prstGeom prst="rect">
            <a:avLst/>
          </a:prstGeom>
          <a:noFill/>
          <a:ln>
            <a:noFill/>
          </a:ln>
        </p:spPr>
      </p:pic>
      <p:pic>
        <p:nvPicPr>
          <p:cNvPr id="118" name="Google Shape;118;p15"/>
          <p:cNvPicPr preferRelativeResize="0"/>
          <p:nvPr/>
        </p:nvPicPr>
        <p:blipFill rotWithShape="1">
          <a:blip r:embed="rId4">
            <a:alphaModFix/>
          </a:blip>
          <a:srcRect/>
          <a:stretch/>
        </p:blipFill>
        <p:spPr>
          <a:xfrm>
            <a:off x="-2284" y="116632"/>
            <a:ext cx="2236107" cy="6858000"/>
          </a:xfrm>
          <a:prstGeom prst="rect">
            <a:avLst/>
          </a:prstGeom>
          <a:noFill/>
          <a:ln>
            <a:noFill/>
          </a:ln>
        </p:spPr>
      </p:pic>
      <p:pic>
        <p:nvPicPr>
          <p:cNvPr id="119" name="Google Shape;119;p15"/>
          <p:cNvPicPr preferRelativeResize="0"/>
          <p:nvPr/>
        </p:nvPicPr>
        <p:blipFill rotWithShape="1">
          <a:blip r:embed="rId5">
            <a:alphaModFix/>
          </a:blip>
          <a:srcRect/>
          <a:stretch/>
        </p:blipFill>
        <p:spPr>
          <a:xfrm>
            <a:off x="-2284" y="2539614"/>
            <a:ext cx="2236106" cy="745370"/>
          </a:xfrm>
          <a:prstGeom prst="rect">
            <a:avLst/>
          </a:prstGeom>
          <a:noFill/>
          <a:ln>
            <a:noFill/>
          </a:ln>
        </p:spPr>
      </p:pic>
      <p:sp>
        <p:nvSpPr>
          <p:cNvPr id="120" name="Google Shape;120;p15"/>
          <p:cNvSpPr txBox="1"/>
          <p:nvPr/>
        </p:nvSpPr>
        <p:spPr>
          <a:xfrm>
            <a:off x="81698" y="6561348"/>
            <a:ext cx="19442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121" name="Google Shape;121;p15"/>
          <p:cNvSpPr txBox="1"/>
          <p:nvPr/>
        </p:nvSpPr>
        <p:spPr>
          <a:xfrm>
            <a:off x="2375756" y="6561346"/>
            <a:ext cx="6588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22" name="Google Shape;122;p15"/>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
        <p:nvSpPr>
          <p:cNvPr id="123" name="Google Shape;123;p15"/>
          <p:cNvSpPr txBox="1"/>
          <p:nvPr/>
        </p:nvSpPr>
        <p:spPr>
          <a:xfrm>
            <a:off x="8171486" y="6581001"/>
            <a:ext cx="68499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pic>
        <p:nvPicPr>
          <p:cNvPr id="124" name="Google Shape;124;p15"/>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125" name="Google Shape;125;p15"/>
          <p:cNvSpPr txBox="1"/>
          <p:nvPr/>
        </p:nvSpPr>
        <p:spPr>
          <a:xfrm>
            <a:off x="282924" y="2312876"/>
            <a:ext cx="1890210" cy="3108543"/>
          </a:xfrm>
          <a:prstGeom prst="rect">
            <a:avLst/>
          </a:prstGeom>
          <a:noFill/>
          <a:ln>
            <a:noFill/>
          </a:ln>
        </p:spPr>
        <p:txBody>
          <a:bodyPr spcFirstLastPara="1" wrap="square" lIns="91425" tIns="45700" rIns="91425" bIns="45700" anchor="t" anchorCtr="0">
            <a:spAutoFit/>
          </a:bodyPr>
          <a:lstStyle/>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2000" marR="0" lvl="0" indent="-252000"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Data acquisition</a:t>
            </a:r>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Results</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126" name="Google Shape;126;p15"/>
          <p:cNvPicPr preferRelativeResize="0"/>
          <p:nvPr/>
        </p:nvPicPr>
        <p:blipFill rotWithShape="1">
          <a:blip r:embed="rId7">
            <a:alphaModFix/>
          </a:blip>
          <a:srcRect/>
          <a:stretch/>
        </p:blipFill>
        <p:spPr>
          <a:xfrm>
            <a:off x="7162198" y="4802093"/>
            <a:ext cx="1603824" cy="1603824"/>
          </a:xfrm>
          <a:prstGeom prst="rect">
            <a:avLst/>
          </a:prstGeom>
          <a:noFill/>
          <a:ln>
            <a:noFill/>
          </a:ln>
        </p:spPr>
      </p:pic>
      <p:pic>
        <p:nvPicPr>
          <p:cNvPr id="127" name="Google Shape;127;p15" descr="Front of right upper extremity Anatomy, Flexor Carpal Radius, Abductor and Exterior Pollicis Longus and Brevis, Palmaris Longus, Medial group of Antebrachial muscles, Antecubital fossa, Lateral group of Antebrachial muscles, Brachialis, Biceps brachii, Triceps brachii, Medial epicondyle"/>
          <p:cNvPicPr preferRelativeResize="0"/>
          <p:nvPr/>
        </p:nvPicPr>
        <p:blipFill rotWithShape="1">
          <a:blip r:embed="rId8">
            <a:alphaModFix/>
          </a:blip>
          <a:srcRect/>
          <a:stretch/>
        </p:blipFill>
        <p:spPr>
          <a:xfrm>
            <a:off x="4512423" y="1246049"/>
            <a:ext cx="4572000" cy="2278380"/>
          </a:xfrm>
          <a:prstGeom prst="rect">
            <a:avLst/>
          </a:prstGeom>
          <a:noFill/>
          <a:ln>
            <a:noFill/>
          </a:ln>
        </p:spPr>
      </p:pic>
      <p:pic>
        <p:nvPicPr>
          <p:cNvPr id="128" name="Google Shape;128;p15"/>
          <p:cNvPicPr preferRelativeResize="0"/>
          <p:nvPr/>
        </p:nvPicPr>
        <p:blipFill rotWithShape="1">
          <a:blip r:embed="rId9">
            <a:alphaModFix/>
          </a:blip>
          <a:srcRect/>
          <a:stretch/>
        </p:blipFill>
        <p:spPr>
          <a:xfrm>
            <a:off x="5392635" y="4611805"/>
            <a:ext cx="1772816" cy="1772816"/>
          </a:xfrm>
          <a:prstGeom prst="rect">
            <a:avLst/>
          </a:prstGeom>
          <a:noFill/>
          <a:ln>
            <a:noFill/>
          </a:ln>
        </p:spPr>
      </p:pic>
      <p:sp>
        <p:nvSpPr>
          <p:cNvPr id="129" name="Google Shape;129;p15"/>
          <p:cNvSpPr txBox="1"/>
          <p:nvPr/>
        </p:nvSpPr>
        <p:spPr>
          <a:xfrm>
            <a:off x="8640452" y="3549053"/>
            <a:ext cx="4572000"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100" b="1">
                <a:solidFill>
                  <a:schemeClr val="dk1"/>
                </a:solidFill>
                <a:latin typeface="Calibri"/>
                <a:ea typeface="Calibri"/>
                <a:cs typeface="Calibri"/>
                <a:sym typeface="Calibri"/>
              </a:rPr>
              <a:t>[2] </a:t>
            </a:r>
            <a:endParaRPr sz="1100">
              <a:solidFill>
                <a:schemeClr val="dk1"/>
              </a:solidFill>
              <a:latin typeface="Calibri"/>
              <a:ea typeface="Calibri"/>
              <a:cs typeface="Calibri"/>
              <a:sym typeface="Calibri"/>
            </a:endParaRPr>
          </a:p>
        </p:txBody>
      </p:sp>
      <p:sp>
        <p:nvSpPr>
          <p:cNvPr id="130" name="Google Shape;130;p15"/>
          <p:cNvSpPr/>
          <p:nvPr/>
        </p:nvSpPr>
        <p:spPr>
          <a:xfrm>
            <a:off x="7462035" y="2051227"/>
            <a:ext cx="45600" cy="45600"/>
          </a:xfrm>
          <a:prstGeom prst="ellipse">
            <a:avLst/>
          </a:prstGeom>
          <a:gradFill>
            <a:gsLst>
              <a:gs pos="0">
                <a:srgbClr val="992D2B"/>
              </a:gs>
              <a:gs pos="80000">
                <a:srgbClr val="C93D39"/>
              </a:gs>
              <a:gs pos="100000">
                <a:srgbClr val="CD3A36"/>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5"/>
          <p:cNvSpPr/>
          <p:nvPr/>
        </p:nvSpPr>
        <p:spPr>
          <a:xfrm>
            <a:off x="7416316" y="2055019"/>
            <a:ext cx="45719" cy="45719"/>
          </a:xfrm>
          <a:prstGeom prst="ellipse">
            <a:avLst/>
          </a:prstGeom>
          <a:gradFill>
            <a:gsLst>
              <a:gs pos="0">
                <a:schemeClr val="dk1"/>
              </a:gs>
              <a:gs pos="80000">
                <a:schemeClr val="dk1"/>
              </a:gs>
              <a:gs pos="100000">
                <a:schemeClr val="dk1"/>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5"/>
          <p:cNvSpPr/>
          <p:nvPr/>
        </p:nvSpPr>
        <p:spPr>
          <a:xfrm>
            <a:off x="7812360" y="2387201"/>
            <a:ext cx="45719" cy="45719"/>
          </a:xfrm>
          <a:prstGeom prst="ellipse">
            <a:avLst/>
          </a:prstGeom>
          <a:gradFill>
            <a:gsLst>
              <a:gs pos="0">
                <a:srgbClr val="992D2B"/>
              </a:gs>
              <a:gs pos="80000">
                <a:srgbClr val="C93D39"/>
              </a:gs>
              <a:gs pos="100000">
                <a:srgbClr val="CD3A36"/>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5"/>
          <p:cNvSpPr/>
          <p:nvPr/>
        </p:nvSpPr>
        <p:spPr>
          <a:xfrm>
            <a:off x="7766641" y="2385239"/>
            <a:ext cx="45719" cy="45719"/>
          </a:xfrm>
          <a:prstGeom prst="ellipse">
            <a:avLst/>
          </a:prstGeom>
          <a:gradFill>
            <a:gsLst>
              <a:gs pos="0">
                <a:schemeClr val="dk1"/>
              </a:gs>
              <a:gs pos="80000">
                <a:schemeClr val="dk1"/>
              </a:gs>
              <a:gs pos="100000">
                <a:schemeClr val="dk1"/>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5"/>
          <p:cNvSpPr/>
          <p:nvPr/>
        </p:nvSpPr>
        <p:spPr>
          <a:xfrm>
            <a:off x="6835394" y="2408098"/>
            <a:ext cx="45719" cy="45719"/>
          </a:xfrm>
          <a:prstGeom prst="ellipse">
            <a:avLst/>
          </a:prstGeom>
          <a:gradFill>
            <a:gsLst>
              <a:gs pos="0">
                <a:srgbClr val="992D2B"/>
              </a:gs>
              <a:gs pos="80000">
                <a:srgbClr val="C93D39"/>
              </a:gs>
              <a:gs pos="100000">
                <a:srgbClr val="CD3A36"/>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15"/>
          <p:cNvSpPr txBox="1"/>
          <p:nvPr/>
        </p:nvSpPr>
        <p:spPr>
          <a:xfrm>
            <a:off x="8416676" y="6132149"/>
            <a:ext cx="660823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200" b="1">
                <a:solidFill>
                  <a:schemeClr val="dk1"/>
                </a:solidFill>
                <a:latin typeface="Calibri"/>
                <a:ea typeface="Calibri"/>
                <a:cs typeface="Calibri"/>
                <a:sym typeface="Calibri"/>
              </a:rPr>
              <a:t>[3] </a:t>
            </a:r>
            <a:endParaRPr sz="1200">
              <a:solidFill>
                <a:schemeClr val="dk1"/>
              </a:solidFill>
              <a:latin typeface="Calibri"/>
              <a:ea typeface="Calibri"/>
              <a:cs typeface="Calibri"/>
              <a:sym typeface="Calibri"/>
            </a:endParaRPr>
          </a:p>
        </p:txBody>
      </p:sp>
      <p:sp>
        <p:nvSpPr>
          <p:cNvPr id="136" name="Google Shape;136;p15"/>
          <p:cNvSpPr txBox="1"/>
          <p:nvPr/>
        </p:nvSpPr>
        <p:spPr>
          <a:xfrm>
            <a:off x="2233825" y="938400"/>
            <a:ext cx="3449400" cy="504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2000" b="1">
                <a:solidFill>
                  <a:schemeClr val="dk1"/>
                </a:solidFill>
                <a:latin typeface="Calibri"/>
                <a:ea typeface="Calibri"/>
                <a:cs typeface="Calibri"/>
                <a:sym typeface="Calibri"/>
              </a:rPr>
              <a:t>Subject</a:t>
            </a:r>
            <a:endParaRPr/>
          </a:p>
          <a:p>
            <a:pPr marL="0" marR="0" lvl="0" indent="0" algn="l" rtl="0">
              <a:spcBef>
                <a:spcPts val="0"/>
              </a:spcBef>
              <a:spcAft>
                <a:spcPts val="0"/>
              </a:spcAft>
              <a:buNone/>
            </a:pPr>
            <a:r>
              <a:rPr lang="de-DE"/>
              <a:t>  26 years old, Female </a:t>
            </a:r>
            <a:endParaRPr>
              <a:solidFill>
                <a:schemeClr val="dk1"/>
              </a:solidFill>
            </a:endParaRPr>
          </a:p>
          <a:p>
            <a:pPr marL="0" marR="0" lvl="0" indent="0" algn="l" rtl="0">
              <a:spcBef>
                <a:spcPts val="0"/>
              </a:spcBef>
              <a:spcAft>
                <a:spcPts val="0"/>
              </a:spcAft>
              <a:buNone/>
            </a:pPr>
            <a:r>
              <a:rPr lang="de-DE" sz="2000" b="1">
                <a:solidFill>
                  <a:schemeClr val="dk1"/>
                </a:solidFill>
                <a:latin typeface="Calibri"/>
                <a:ea typeface="Calibri"/>
                <a:cs typeface="Calibri"/>
                <a:sym typeface="Calibri"/>
              </a:rPr>
              <a:t>Tasks</a:t>
            </a:r>
            <a:endParaRPr/>
          </a:p>
          <a:p>
            <a:pPr marL="342900" marR="0" lvl="0" indent="-342900" algn="l" rtl="0">
              <a:spcBef>
                <a:spcPts val="0"/>
              </a:spcBef>
              <a:spcAft>
                <a:spcPts val="0"/>
              </a:spcAft>
              <a:buClr>
                <a:schemeClr val="dk1"/>
              </a:buClr>
              <a:buSzPts val="1600"/>
              <a:buFont typeface="Arial"/>
              <a:buChar char="•"/>
            </a:pPr>
            <a:r>
              <a:rPr lang="de-DE" sz="1600">
                <a:solidFill>
                  <a:schemeClr val="dk1"/>
                </a:solidFill>
                <a:latin typeface="Calibri"/>
                <a:ea typeface="Calibri"/>
                <a:cs typeface="Calibri"/>
                <a:sym typeface="Calibri"/>
              </a:rPr>
              <a:t>MVC of the Bicep</a:t>
            </a:r>
            <a:endParaRPr/>
          </a:p>
          <a:p>
            <a:pPr marL="342900" marR="0" lvl="0" indent="-342900" algn="l" rtl="0">
              <a:spcBef>
                <a:spcPts val="0"/>
              </a:spcBef>
              <a:spcAft>
                <a:spcPts val="0"/>
              </a:spcAft>
              <a:buClr>
                <a:schemeClr val="dk1"/>
              </a:buClr>
              <a:buSzPts val="1600"/>
              <a:buFont typeface="Arial"/>
              <a:buChar char="•"/>
            </a:pPr>
            <a:r>
              <a:rPr lang="de-DE" sz="1600">
                <a:solidFill>
                  <a:schemeClr val="dk1"/>
                </a:solidFill>
                <a:latin typeface="Calibri"/>
                <a:ea typeface="Calibri"/>
                <a:cs typeface="Calibri"/>
                <a:sym typeface="Calibri"/>
              </a:rPr>
              <a:t>MVC of the Tricep</a:t>
            </a:r>
            <a:endParaRPr/>
          </a:p>
          <a:p>
            <a:pPr marL="342900" marR="0" lvl="0" indent="-342900" algn="l" rtl="0">
              <a:spcBef>
                <a:spcPts val="0"/>
              </a:spcBef>
              <a:spcAft>
                <a:spcPts val="0"/>
              </a:spcAft>
              <a:buClr>
                <a:schemeClr val="dk1"/>
              </a:buClr>
              <a:buSzPts val="1600"/>
              <a:buFont typeface="Arial"/>
              <a:buChar char="•"/>
            </a:pPr>
            <a:r>
              <a:rPr lang="de-DE" sz="1600">
                <a:solidFill>
                  <a:schemeClr val="dk1"/>
                </a:solidFill>
                <a:latin typeface="Calibri"/>
                <a:ea typeface="Calibri"/>
                <a:cs typeface="Calibri"/>
                <a:sym typeface="Calibri"/>
              </a:rPr>
              <a:t>Bicep curl</a:t>
            </a:r>
            <a:endParaRPr/>
          </a:p>
          <a:p>
            <a:pPr marL="342900" marR="0" lvl="0" indent="-342900" algn="l" rtl="0">
              <a:spcBef>
                <a:spcPts val="0"/>
              </a:spcBef>
              <a:spcAft>
                <a:spcPts val="0"/>
              </a:spcAft>
              <a:buClr>
                <a:schemeClr val="dk1"/>
              </a:buClr>
              <a:buSzPts val="1600"/>
              <a:buFont typeface="Arial"/>
              <a:buChar char="•"/>
            </a:pPr>
            <a:r>
              <a:rPr lang="de-DE" sz="1600">
                <a:solidFill>
                  <a:schemeClr val="dk1"/>
                </a:solidFill>
                <a:latin typeface="Calibri"/>
                <a:ea typeface="Calibri"/>
                <a:cs typeface="Calibri"/>
                <a:sym typeface="Calibri"/>
              </a:rPr>
              <a:t>Punching</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r>
              <a:rPr lang="de-DE" sz="2000" b="1">
                <a:solidFill>
                  <a:schemeClr val="dk1"/>
                </a:solidFill>
                <a:latin typeface="Calibri"/>
                <a:ea typeface="Calibri"/>
                <a:cs typeface="Calibri"/>
                <a:sym typeface="Calibri"/>
              </a:rPr>
              <a:t>Measurement Set up</a:t>
            </a:r>
            <a:endParaRPr sz="20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Arial"/>
              <a:buChar char="•"/>
            </a:pPr>
            <a:r>
              <a:rPr lang="de-DE" sz="1600">
                <a:solidFill>
                  <a:schemeClr val="dk1"/>
                </a:solidFill>
                <a:latin typeface="Calibri"/>
                <a:ea typeface="Calibri"/>
                <a:cs typeface="Calibri"/>
                <a:sym typeface="Calibri"/>
              </a:rPr>
              <a:t>Electrodes : Passive electrodes, Bipolar configuration </a:t>
            </a:r>
            <a:endParaRPr sz="16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Arial"/>
              <a:buChar char="•"/>
            </a:pPr>
            <a:r>
              <a:rPr lang="de-DE" sz="1600">
                <a:solidFill>
                  <a:schemeClr val="dk1"/>
                </a:solidFill>
                <a:latin typeface="Calibri"/>
                <a:ea typeface="Calibri"/>
                <a:cs typeface="Calibri"/>
                <a:sym typeface="Calibri"/>
              </a:rPr>
              <a:t>2 channels: channel 1  tricep, channel 2 bicep, and GND </a:t>
            </a:r>
            <a:endParaRPr sz="1600">
              <a:solidFill>
                <a:schemeClr val="dk1"/>
              </a:solidFill>
              <a:latin typeface="Calibri"/>
              <a:ea typeface="Calibri"/>
              <a:cs typeface="Calibri"/>
              <a:sym typeface="Calibri"/>
            </a:endParaRPr>
          </a:p>
          <a:p>
            <a:pPr marL="457200" marR="0" lvl="0" indent="0" algn="l" rtl="0">
              <a:spcBef>
                <a:spcPts val="0"/>
              </a:spcBef>
              <a:spcAft>
                <a:spcPts val="0"/>
              </a:spcAft>
              <a:buNone/>
            </a:pPr>
            <a:r>
              <a:rPr lang="de-DE" sz="1600">
                <a:solidFill>
                  <a:schemeClr val="dk1"/>
                </a:solidFill>
                <a:latin typeface="Calibri"/>
                <a:ea typeface="Calibri"/>
                <a:cs typeface="Calibri"/>
                <a:sym typeface="Calibri"/>
              </a:rPr>
              <a:t>located on the elbow</a:t>
            </a:r>
            <a:endParaRPr sz="16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Arial"/>
              <a:buChar char="•"/>
            </a:pPr>
            <a:r>
              <a:rPr lang="de-DE" sz="1600">
                <a:solidFill>
                  <a:schemeClr val="dk1"/>
                </a:solidFill>
                <a:latin typeface="Calibri"/>
                <a:ea typeface="Calibri"/>
                <a:cs typeface="Calibri"/>
                <a:sym typeface="Calibri"/>
              </a:rPr>
              <a:t>Amplifier: TMSI </a:t>
            </a:r>
            <a:r>
              <a:rPr lang="de-DE" sz="1600" i="0">
                <a:solidFill>
                  <a:srgbClr val="000000"/>
                </a:solidFill>
                <a:latin typeface="Calibri"/>
                <a:ea typeface="Calibri"/>
                <a:cs typeface="Calibri"/>
                <a:sym typeface="Calibri"/>
              </a:rPr>
              <a:t>SAGA Data Recorder </a:t>
            </a:r>
            <a:endParaRPr>
              <a:latin typeface="Calibri"/>
              <a:ea typeface="Calibri"/>
              <a:cs typeface="Calibri"/>
              <a:sym typeface="Calibri"/>
            </a:endParaRPr>
          </a:p>
          <a:p>
            <a:pPr marL="342900" marR="0" lvl="0" indent="-342900" algn="l" rtl="0">
              <a:spcBef>
                <a:spcPts val="0"/>
              </a:spcBef>
              <a:spcAft>
                <a:spcPts val="0"/>
              </a:spcAft>
              <a:buClr>
                <a:srgbClr val="000000"/>
              </a:buClr>
              <a:buSzPts val="1600"/>
              <a:buFont typeface="Calibri"/>
              <a:buChar char="•"/>
            </a:pPr>
            <a:r>
              <a:rPr lang="de-DE" sz="1600">
                <a:solidFill>
                  <a:srgbClr val="000000"/>
                </a:solidFill>
                <a:latin typeface="Calibri"/>
                <a:ea typeface="Calibri"/>
                <a:cs typeface="Calibri"/>
                <a:sym typeface="Calibri"/>
              </a:rPr>
              <a:t>Sampling Rate: </a:t>
            </a:r>
            <a:r>
              <a:rPr lang="de-DE" sz="1600">
                <a:latin typeface="Calibri"/>
                <a:ea typeface="Calibri"/>
                <a:cs typeface="Calibri"/>
                <a:sym typeface="Calibri"/>
              </a:rPr>
              <a:t>2</a:t>
            </a:r>
            <a:r>
              <a:rPr lang="de-DE" sz="1600">
                <a:solidFill>
                  <a:srgbClr val="000000"/>
                </a:solidFill>
                <a:latin typeface="Calibri"/>
                <a:ea typeface="Calibri"/>
                <a:cs typeface="Calibri"/>
                <a:sym typeface="Calibri"/>
              </a:rPr>
              <a:t>000HZ</a:t>
            </a:r>
            <a:endParaRPr>
              <a:latin typeface="Calibri"/>
              <a:ea typeface="Calibri"/>
              <a:cs typeface="Calibri"/>
              <a:sym typeface="Calibri"/>
            </a:endParaRPr>
          </a:p>
          <a:p>
            <a:pPr marL="342900" marR="0" lvl="0" indent="-342900" algn="l" rtl="0">
              <a:spcBef>
                <a:spcPts val="0"/>
              </a:spcBef>
              <a:spcAft>
                <a:spcPts val="0"/>
              </a:spcAft>
              <a:buClr>
                <a:srgbClr val="000000"/>
              </a:buClr>
              <a:buSzPts val="1600"/>
              <a:buFont typeface="Calibri"/>
              <a:buChar char="•"/>
            </a:pPr>
            <a:r>
              <a:rPr lang="de-DE" sz="1600">
                <a:solidFill>
                  <a:srgbClr val="000000"/>
                </a:solidFill>
                <a:latin typeface="Calibri"/>
                <a:ea typeface="Calibri"/>
                <a:cs typeface="Calibri"/>
                <a:sym typeface="Calibri"/>
              </a:rPr>
              <a:t>Manual Trigger</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6" descr="C:\Users\Manuel Kohl\Documents\Studium\Masterstudium BMT\SNN-Unit\Headline Gradient.png"/>
          <p:cNvPicPr preferRelativeResize="0"/>
          <p:nvPr/>
        </p:nvPicPr>
        <p:blipFill rotWithShape="1">
          <a:blip r:embed="rId3">
            <a:alphaModFix/>
          </a:blip>
          <a:srcRect/>
          <a:stretch/>
        </p:blipFill>
        <p:spPr>
          <a:xfrm>
            <a:off x="2233822" y="541185"/>
            <a:ext cx="6910177" cy="475547"/>
          </a:xfrm>
          <a:prstGeom prst="rect">
            <a:avLst/>
          </a:prstGeom>
          <a:noFill/>
          <a:ln>
            <a:noFill/>
          </a:ln>
        </p:spPr>
      </p:pic>
      <p:pic>
        <p:nvPicPr>
          <p:cNvPr id="142" name="Google Shape;142;p16"/>
          <p:cNvPicPr preferRelativeResize="0"/>
          <p:nvPr/>
        </p:nvPicPr>
        <p:blipFill rotWithShape="1">
          <a:blip r:embed="rId4">
            <a:alphaModFix/>
          </a:blip>
          <a:srcRect/>
          <a:stretch/>
        </p:blipFill>
        <p:spPr>
          <a:xfrm>
            <a:off x="-2283" y="0"/>
            <a:ext cx="2236107" cy="6858000"/>
          </a:xfrm>
          <a:prstGeom prst="rect">
            <a:avLst/>
          </a:prstGeom>
          <a:noFill/>
          <a:ln>
            <a:noFill/>
          </a:ln>
        </p:spPr>
      </p:pic>
      <p:pic>
        <p:nvPicPr>
          <p:cNvPr id="143" name="Google Shape;143;p16"/>
          <p:cNvPicPr preferRelativeResize="0"/>
          <p:nvPr/>
        </p:nvPicPr>
        <p:blipFill rotWithShape="1">
          <a:blip r:embed="rId5">
            <a:alphaModFix/>
          </a:blip>
          <a:srcRect/>
          <a:stretch/>
        </p:blipFill>
        <p:spPr>
          <a:xfrm>
            <a:off x="-2284" y="3187686"/>
            <a:ext cx="2236106" cy="745370"/>
          </a:xfrm>
          <a:prstGeom prst="rect">
            <a:avLst/>
          </a:prstGeom>
          <a:noFill/>
          <a:ln>
            <a:noFill/>
          </a:ln>
        </p:spPr>
      </p:pic>
      <p:sp>
        <p:nvSpPr>
          <p:cNvPr id="144" name="Google Shape;144;p16"/>
          <p:cNvSpPr txBox="1"/>
          <p:nvPr/>
        </p:nvSpPr>
        <p:spPr>
          <a:xfrm>
            <a:off x="81698" y="6561348"/>
            <a:ext cx="19442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145" name="Google Shape;145;p16"/>
          <p:cNvSpPr txBox="1"/>
          <p:nvPr/>
        </p:nvSpPr>
        <p:spPr>
          <a:xfrm>
            <a:off x="2375756" y="6561346"/>
            <a:ext cx="6588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46" name="Google Shape;146;p16"/>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
        <p:nvSpPr>
          <p:cNvPr id="147" name="Google Shape;147;p16"/>
          <p:cNvSpPr txBox="1"/>
          <p:nvPr/>
        </p:nvSpPr>
        <p:spPr>
          <a:xfrm>
            <a:off x="8171486" y="6581001"/>
            <a:ext cx="68499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
        <p:nvSpPr>
          <p:cNvPr id="148" name="Google Shape;148;p16"/>
          <p:cNvSpPr txBox="1"/>
          <p:nvPr/>
        </p:nvSpPr>
        <p:spPr>
          <a:xfrm>
            <a:off x="2502631" y="991272"/>
            <a:ext cx="6372600" cy="153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2000" b="1" dirty="0">
                <a:solidFill>
                  <a:schemeClr val="dk1"/>
                </a:solidFill>
                <a:latin typeface="Calibri"/>
                <a:ea typeface="Calibri"/>
                <a:cs typeface="Calibri"/>
                <a:sym typeface="Calibri"/>
              </a:rPr>
              <a:t>Signal Processing Steps</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b="1" dirty="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000"/>
              <a:buFont typeface="Noto Sans Symbols"/>
              <a:buChar char="▪"/>
            </a:pPr>
            <a:r>
              <a:rPr lang="de-DE" sz="2000" dirty="0">
                <a:solidFill>
                  <a:schemeClr val="dk1"/>
                </a:solidFill>
                <a:latin typeface="Calibri"/>
                <a:ea typeface="Calibri"/>
                <a:cs typeface="Calibri"/>
                <a:sym typeface="Calibri"/>
              </a:rPr>
              <a:t>Filtering: Notch Filter, Band Pass[9] </a:t>
            </a:r>
            <a:endParaRPr sz="2000" dirty="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000"/>
              <a:buFont typeface="Calibri"/>
              <a:buChar char="▪"/>
            </a:pPr>
            <a:r>
              <a:rPr lang="de-DE" sz="2000" dirty="0">
                <a:solidFill>
                  <a:schemeClr val="dk1"/>
                </a:solidFill>
                <a:latin typeface="Calibri"/>
                <a:ea typeface="Calibri"/>
                <a:cs typeface="Calibri"/>
                <a:sym typeface="Calibri"/>
              </a:rPr>
              <a:t>Cutting the signal.</a:t>
            </a:r>
            <a:endParaRPr sz="2000" dirty="0">
              <a:solidFill>
                <a:schemeClr val="dk1"/>
              </a:solidFill>
              <a:latin typeface="Calibri"/>
              <a:ea typeface="Calibri"/>
              <a:cs typeface="Calibri"/>
              <a:sym typeface="Calibri"/>
            </a:endParaRPr>
          </a:p>
          <a:p>
            <a:pPr marL="457200" marR="0" lvl="0" indent="0" algn="just" rtl="0">
              <a:spcBef>
                <a:spcPts val="0"/>
              </a:spcBef>
              <a:spcAft>
                <a:spcPts val="0"/>
              </a:spcAft>
              <a:buNone/>
            </a:pPr>
            <a:endParaRPr dirty="0"/>
          </a:p>
        </p:txBody>
      </p:sp>
      <p:pic>
        <p:nvPicPr>
          <p:cNvPr id="149" name="Google Shape;149;p16"/>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150" name="Google Shape;150;p16"/>
          <p:cNvSpPr txBox="1"/>
          <p:nvPr/>
        </p:nvSpPr>
        <p:spPr>
          <a:xfrm>
            <a:off x="170664" y="2444693"/>
            <a:ext cx="1890210" cy="3108543"/>
          </a:xfrm>
          <a:prstGeom prst="rect">
            <a:avLst/>
          </a:prstGeom>
          <a:noFill/>
          <a:ln>
            <a:noFill/>
          </a:ln>
        </p:spPr>
        <p:txBody>
          <a:bodyPr spcFirstLastPara="1" wrap="square" lIns="91425" tIns="45700" rIns="91425" bIns="45700" anchor="t" anchorCtr="0">
            <a:spAutoFit/>
          </a:bodyPr>
          <a:lstStyle/>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2000" marR="0" lvl="0" indent="-163100"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2000" marR="0" lvl="0" indent="-252000"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Signal processing steps</a:t>
            </a:r>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Results</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151" name="Google Shape;151;p16"/>
          <p:cNvPicPr preferRelativeResize="0"/>
          <p:nvPr/>
        </p:nvPicPr>
        <p:blipFill rotWithShape="1">
          <a:blip r:embed="rId7">
            <a:alphaModFix/>
          </a:blip>
          <a:srcRect l="17540" t="18376" r="17947" b="19979"/>
          <a:stretch/>
        </p:blipFill>
        <p:spPr>
          <a:xfrm>
            <a:off x="2429700" y="2343775"/>
            <a:ext cx="6480701" cy="3579625"/>
          </a:xfrm>
          <a:prstGeom prst="rect">
            <a:avLst/>
          </a:prstGeom>
          <a:noFill/>
          <a:ln>
            <a:noFill/>
          </a:ln>
        </p:spPr>
      </p:pic>
      <p:sp>
        <p:nvSpPr>
          <p:cNvPr id="152" name="Google Shape;152;p16"/>
          <p:cNvSpPr txBox="1"/>
          <p:nvPr/>
        </p:nvSpPr>
        <p:spPr>
          <a:xfrm>
            <a:off x="2483743" y="6175509"/>
            <a:ext cx="6372600" cy="492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a:solidFill>
                  <a:schemeClr val="dk1"/>
                </a:solidFill>
                <a:latin typeface="Calibri"/>
                <a:ea typeface="Calibri"/>
                <a:cs typeface="Calibri"/>
                <a:sym typeface="Calibri"/>
              </a:rPr>
              <a:t>Task curling</a:t>
            </a:r>
            <a:endParaRPr sz="1200">
              <a:solidFill>
                <a:schemeClr val="dk1"/>
              </a:solidFill>
              <a:latin typeface="Calibri"/>
              <a:ea typeface="Calibri"/>
              <a:cs typeface="Calibri"/>
              <a:sym typeface="Calibri"/>
            </a:endParaRPr>
          </a:p>
          <a:p>
            <a:pPr marL="457200" marR="0" lvl="0" indent="0" algn="just"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7"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158" name="Google Shape;158;p17"/>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159" name="Google Shape;159;p17"/>
          <p:cNvPicPr preferRelativeResize="0"/>
          <p:nvPr/>
        </p:nvPicPr>
        <p:blipFill rotWithShape="1">
          <a:blip r:embed="rId5">
            <a:alphaModFix/>
          </a:blip>
          <a:srcRect/>
          <a:stretch/>
        </p:blipFill>
        <p:spPr>
          <a:xfrm>
            <a:off x="-2284" y="3187686"/>
            <a:ext cx="2236106" cy="745370"/>
          </a:xfrm>
          <a:prstGeom prst="rect">
            <a:avLst/>
          </a:prstGeom>
          <a:noFill/>
          <a:ln>
            <a:noFill/>
          </a:ln>
        </p:spPr>
      </p:pic>
      <p:sp>
        <p:nvSpPr>
          <p:cNvPr id="160" name="Google Shape;160;p17"/>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161" name="Google Shape;161;p17"/>
          <p:cNvSpPr txBox="1"/>
          <p:nvPr/>
        </p:nvSpPr>
        <p:spPr>
          <a:xfrm>
            <a:off x="2375756" y="6561346"/>
            <a:ext cx="6588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162" name="Google Shape;162;p17"/>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
        <p:nvSpPr>
          <p:cNvPr id="163" name="Google Shape;163;p17"/>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
        <p:nvSpPr>
          <p:cNvPr id="164" name="Google Shape;164;p17"/>
          <p:cNvSpPr txBox="1"/>
          <p:nvPr/>
        </p:nvSpPr>
        <p:spPr>
          <a:xfrm>
            <a:off x="2375756" y="912384"/>
            <a:ext cx="6372600" cy="1231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2000" b="1">
                <a:solidFill>
                  <a:schemeClr val="dk1"/>
                </a:solidFill>
                <a:latin typeface="Calibri"/>
                <a:ea typeface="Calibri"/>
                <a:cs typeface="Calibri"/>
                <a:sym typeface="Calibri"/>
              </a:rPr>
              <a:t>Signal Processing Steps</a:t>
            </a:r>
            <a:endParaRPr sz="2000" b="1">
              <a:solidFill>
                <a:schemeClr val="dk1"/>
              </a:solidFill>
              <a:latin typeface="Calibri"/>
              <a:ea typeface="Calibri"/>
              <a:cs typeface="Calibri"/>
              <a:sym typeface="Calibri"/>
            </a:endParaRPr>
          </a:p>
          <a:p>
            <a:pPr marL="457200" marR="0" lvl="0" indent="-355600" algn="l" rtl="0">
              <a:spcBef>
                <a:spcPts val="0"/>
              </a:spcBef>
              <a:spcAft>
                <a:spcPts val="0"/>
              </a:spcAft>
              <a:buClr>
                <a:schemeClr val="dk1"/>
              </a:buClr>
              <a:buSzPts val="2000"/>
              <a:buFont typeface="Calibri"/>
              <a:buChar char="●"/>
            </a:pPr>
            <a:r>
              <a:rPr lang="de-DE" sz="2000">
                <a:solidFill>
                  <a:schemeClr val="dk1"/>
                </a:solidFill>
                <a:latin typeface="Calibri"/>
                <a:ea typeface="Calibri"/>
                <a:cs typeface="Calibri"/>
                <a:sym typeface="Calibri"/>
              </a:rPr>
              <a:t>Enveloping and Indexing.</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457200" marR="0" lvl="0" indent="0" algn="just" rtl="0">
              <a:spcBef>
                <a:spcPts val="0"/>
              </a:spcBef>
              <a:spcAft>
                <a:spcPts val="0"/>
              </a:spcAft>
              <a:buNone/>
            </a:pPr>
            <a:endParaRPr/>
          </a:p>
        </p:txBody>
      </p:sp>
      <p:pic>
        <p:nvPicPr>
          <p:cNvPr id="165" name="Google Shape;165;p17"/>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166" name="Google Shape;166;p17"/>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Results</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167" name="Google Shape;167;p17"/>
          <p:cNvPicPr preferRelativeResize="0"/>
          <p:nvPr/>
        </p:nvPicPr>
        <p:blipFill rotWithShape="1">
          <a:blip r:embed="rId7">
            <a:alphaModFix/>
          </a:blip>
          <a:srcRect l="9476" t="29224" r="10286" b="31746"/>
          <a:stretch/>
        </p:blipFill>
        <p:spPr>
          <a:xfrm>
            <a:off x="2905650" y="1650511"/>
            <a:ext cx="5449776" cy="1961939"/>
          </a:xfrm>
          <a:prstGeom prst="rect">
            <a:avLst/>
          </a:prstGeom>
          <a:noFill/>
          <a:ln>
            <a:noFill/>
          </a:ln>
        </p:spPr>
      </p:pic>
      <p:pic>
        <p:nvPicPr>
          <p:cNvPr id="168" name="Google Shape;168;p17"/>
          <p:cNvPicPr preferRelativeResize="0"/>
          <p:nvPr/>
        </p:nvPicPr>
        <p:blipFill rotWithShape="1">
          <a:blip r:embed="rId8">
            <a:alphaModFix/>
          </a:blip>
          <a:srcRect l="16744" t="16778" r="14912" b="21671"/>
          <a:stretch/>
        </p:blipFill>
        <p:spPr>
          <a:xfrm>
            <a:off x="2905650" y="3800400"/>
            <a:ext cx="5449776" cy="2760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18"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174" name="Google Shape;174;p18"/>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175" name="Google Shape;175;p18"/>
          <p:cNvPicPr preferRelativeResize="0"/>
          <p:nvPr/>
        </p:nvPicPr>
        <p:blipFill rotWithShape="1">
          <a:blip r:embed="rId5">
            <a:alphaModFix/>
          </a:blip>
          <a:srcRect/>
          <a:stretch/>
        </p:blipFill>
        <p:spPr>
          <a:xfrm>
            <a:off x="-2284" y="3187686"/>
            <a:ext cx="2236106" cy="745370"/>
          </a:xfrm>
          <a:prstGeom prst="rect">
            <a:avLst/>
          </a:prstGeom>
          <a:noFill/>
          <a:ln>
            <a:noFill/>
          </a:ln>
        </p:spPr>
      </p:pic>
      <p:sp>
        <p:nvSpPr>
          <p:cNvPr id="176" name="Google Shape;176;p18"/>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177" name="Google Shape;177;p18"/>
          <p:cNvSpPr txBox="1"/>
          <p:nvPr/>
        </p:nvSpPr>
        <p:spPr>
          <a:xfrm>
            <a:off x="2375756" y="6561346"/>
            <a:ext cx="6588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178" name="Google Shape;178;p18"/>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
        <p:nvSpPr>
          <p:cNvPr id="179" name="Google Shape;179;p18"/>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
        <p:nvSpPr>
          <p:cNvPr id="180" name="Google Shape;180;p18"/>
          <p:cNvSpPr txBox="1"/>
          <p:nvPr/>
        </p:nvSpPr>
        <p:spPr>
          <a:xfrm>
            <a:off x="2375756" y="912384"/>
            <a:ext cx="6372600" cy="1215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2000" b="1">
                <a:solidFill>
                  <a:schemeClr val="dk1"/>
                </a:solidFill>
                <a:latin typeface="Calibri"/>
                <a:ea typeface="Calibri"/>
                <a:cs typeface="Calibri"/>
                <a:sym typeface="Calibri"/>
              </a:rPr>
              <a:t>Signal Processing Steps</a:t>
            </a: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19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457200" marR="0" lvl="0" indent="0" algn="just" rtl="0">
              <a:spcBef>
                <a:spcPts val="0"/>
              </a:spcBef>
              <a:spcAft>
                <a:spcPts val="0"/>
              </a:spcAft>
              <a:buNone/>
            </a:pPr>
            <a:endParaRPr/>
          </a:p>
        </p:txBody>
      </p:sp>
      <p:pic>
        <p:nvPicPr>
          <p:cNvPr id="181" name="Google Shape;181;p18"/>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182" name="Google Shape;182;p18"/>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Results</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183" name="Google Shape;183;p18"/>
          <p:cNvPicPr preferRelativeResize="0"/>
          <p:nvPr/>
        </p:nvPicPr>
        <p:blipFill rotWithShape="1">
          <a:blip r:embed="rId7">
            <a:alphaModFix/>
          </a:blip>
          <a:srcRect l="17794" t="16953" r="14053" b="19213"/>
          <a:stretch/>
        </p:blipFill>
        <p:spPr>
          <a:xfrm>
            <a:off x="3247275" y="1870200"/>
            <a:ext cx="4363200" cy="2298726"/>
          </a:xfrm>
          <a:prstGeom prst="rect">
            <a:avLst/>
          </a:prstGeom>
          <a:noFill/>
          <a:ln>
            <a:noFill/>
          </a:ln>
        </p:spPr>
      </p:pic>
      <p:pic>
        <p:nvPicPr>
          <p:cNvPr id="184" name="Google Shape;184;p18"/>
          <p:cNvPicPr preferRelativeResize="0"/>
          <p:nvPr/>
        </p:nvPicPr>
        <p:blipFill rotWithShape="1">
          <a:blip r:embed="rId8">
            <a:alphaModFix/>
          </a:blip>
          <a:srcRect l="17119" t="17633" r="16421" b="19366"/>
          <a:stretch/>
        </p:blipFill>
        <p:spPr>
          <a:xfrm>
            <a:off x="3273212" y="4203350"/>
            <a:ext cx="4311331" cy="22987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9"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190" name="Google Shape;190;p19"/>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191" name="Google Shape;191;p19"/>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192" name="Google Shape;192;p19"/>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193" name="Google Shape;193;p19"/>
          <p:cNvSpPr txBox="1"/>
          <p:nvPr/>
        </p:nvSpPr>
        <p:spPr>
          <a:xfrm>
            <a:off x="2375756" y="6561346"/>
            <a:ext cx="65886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a:solidFill>
                  <a:schemeClr val="dk1"/>
                </a:solidFill>
                <a:latin typeface="Calibri"/>
                <a:ea typeface="Calibri"/>
                <a:cs typeface="Calibri"/>
                <a:sym typeface="Calibri"/>
              </a:rPr>
              <a:t>Presenter</a:t>
            </a:r>
            <a:endParaRPr/>
          </a:p>
        </p:txBody>
      </p:sp>
      <p:sp>
        <p:nvSpPr>
          <p:cNvPr id="194" name="Google Shape;194;p19"/>
          <p:cNvSpPr txBox="1"/>
          <p:nvPr/>
        </p:nvSpPr>
        <p:spPr>
          <a:xfrm>
            <a:off x="2394606" y="772980"/>
            <a:ext cx="6588600" cy="2247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2000" dirty="0">
                <a:solidFill>
                  <a:schemeClr val="dk1"/>
                </a:solidFill>
                <a:latin typeface="Calibri"/>
                <a:ea typeface="Calibri"/>
                <a:cs typeface="Calibri"/>
                <a:sym typeface="Calibri"/>
              </a:rPr>
              <a:t>Task 1 &amp; 2 - Comparison of MVC of Biceps Healthy adult and Neuropathic Individual</a:t>
            </a:r>
            <a:endParaRPr sz="2000" dirty="0">
              <a:solidFill>
                <a:schemeClr val="dk1"/>
              </a:solidFill>
              <a:latin typeface="Calibri"/>
              <a:ea typeface="Calibri"/>
              <a:cs typeface="Calibri"/>
              <a:sym typeface="Calibri"/>
            </a:endParaRPr>
          </a:p>
          <a:p>
            <a:pPr marL="457200" lvl="0" indent="0" algn="just" rtl="0">
              <a:spcBef>
                <a:spcPts val="0"/>
              </a:spcBef>
              <a:spcAft>
                <a:spcPts val="0"/>
              </a:spcAft>
              <a:buClr>
                <a:schemeClr val="dk1"/>
              </a:buClr>
              <a:buSzPts val="1100"/>
              <a:buFont typeface="Arial"/>
              <a:buNone/>
            </a:pPr>
            <a:endParaRPr sz="2000" dirty="0">
              <a:solidFill>
                <a:schemeClr val="dk1"/>
              </a:solidFill>
              <a:latin typeface="Calibri"/>
              <a:ea typeface="Calibri"/>
              <a:cs typeface="Calibri"/>
              <a:sym typeface="Calibri"/>
            </a:endParaRPr>
          </a:p>
          <a:p>
            <a:pPr marL="0" lvl="0" indent="0" algn="l" rtl="0">
              <a:spcBef>
                <a:spcPts val="0"/>
              </a:spcBef>
              <a:spcAft>
                <a:spcPts val="0"/>
              </a:spcAft>
              <a:buNone/>
            </a:pPr>
            <a:endParaRPr sz="2000" b="1" dirty="0">
              <a:solidFill>
                <a:schemeClr val="dk1"/>
              </a:solidFill>
              <a:latin typeface="Calibri"/>
              <a:ea typeface="Calibri"/>
              <a:cs typeface="Calibri"/>
              <a:sym typeface="Calibri"/>
            </a:endParaRPr>
          </a:p>
          <a:p>
            <a:pPr marL="0" lvl="0" indent="0" algn="l" rtl="0">
              <a:spcBef>
                <a:spcPts val="0"/>
              </a:spcBef>
              <a:spcAft>
                <a:spcPts val="0"/>
              </a:spcAft>
              <a:buNone/>
            </a:pPr>
            <a:endParaRPr sz="2000" dirty="0">
              <a:solidFill>
                <a:schemeClr val="dk1"/>
              </a:solidFill>
              <a:latin typeface="Calibri"/>
              <a:ea typeface="Calibri"/>
              <a:cs typeface="Calibri"/>
              <a:sym typeface="Calibri"/>
            </a:endParaRPr>
          </a:p>
          <a:p>
            <a:pPr marL="457200" lvl="0" indent="0" algn="just" rtl="0">
              <a:spcBef>
                <a:spcPts val="0"/>
              </a:spcBef>
              <a:spcAft>
                <a:spcPts val="0"/>
              </a:spcAft>
              <a:buClr>
                <a:schemeClr val="dk1"/>
              </a:buClr>
              <a:buSzPts val="1100"/>
              <a:buFont typeface="Arial"/>
              <a:buNone/>
            </a:pPr>
            <a:endParaRPr sz="2000" dirty="0">
              <a:solidFill>
                <a:schemeClr val="dk1"/>
              </a:solidFill>
              <a:latin typeface="Calibri"/>
              <a:ea typeface="Calibri"/>
              <a:cs typeface="Calibri"/>
              <a:sym typeface="Calibri"/>
            </a:endParaRPr>
          </a:p>
          <a:p>
            <a:pPr marL="0" lvl="0" indent="0" algn="ctr" rtl="0">
              <a:spcBef>
                <a:spcPts val="0"/>
              </a:spcBef>
              <a:spcAft>
                <a:spcPts val="0"/>
              </a:spcAft>
              <a:buNone/>
            </a:pPr>
            <a:endParaRPr sz="2000" b="1" dirty="0">
              <a:solidFill>
                <a:schemeClr val="dk1"/>
              </a:solidFill>
              <a:latin typeface="Calibri"/>
              <a:ea typeface="Calibri"/>
              <a:cs typeface="Calibri"/>
              <a:sym typeface="Calibri"/>
            </a:endParaRPr>
          </a:p>
        </p:txBody>
      </p:sp>
      <p:sp>
        <p:nvSpPr>
          <p:cNvPr id="195" name="Google Shape;195;p19"/>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
        <p:nvSpPr>
          <p:cNvPr id="196" name="Google Shape;196;p19"/>
          <p:cNvSpPr txBox="1"/>
          <p:nvPr/>
        </p:nvSpPr>
        <p:spPr>
          <a:xfrm>
            <a:off x="2461531" y="730834"/>
            <a:ext cx="6372600" cy="400200"/>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None/>
            </a:pPr>
            <a:endParaRPr sz="2000">
              <a:solidFill>
                <a:schemeClr val="dk1"/>
              </a:solidFill>
              <a:latin typeface="Calibri"/>
              <a:ea typeface="Calibri"/>
              <a:cs typeface="Calibri"/>
              <a:sym typeface="Calibri"/>
            </a:endParaRPr>
          </a:p>
        </p:txBody>
      </p:sp>
      <p:pic>
        <p:nvPicPr>
          <p:cNvPr id="197" name="Google Shape;197;p19"/>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198" name="Google Shape;198;p19"/>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199" name="Google Shape;199;p19"/>
          <p:cNvPicPr preferRelativeResize="0"/>
          <p:nvPr/>
        </p:nvPicPr>
        <p:blipFill>
          <a:blip r:embed="rId7">
            <a:alphaModFix/>
          </a:blip>
          <a:stretch>
            <a:fillRect/>
          </a:stretch>
        </p:blipFill>
        <p:spPr>
          <a:xfrm>
            <a:off x="2631100" y="1403950"/>
            <a:ext cx="3487151" cy="2628400"/>
          </a:xfrm>
          <a:prstGeom prst="rect">
            <a:avLst/>
          </a:prstGeom>
          <a:noFill/>
          <a:ln>
            <a:noFill/>
          </a:ln>
        </p:spPr>
      </p:pic>
      <p:sp>
        <p:nvSpPr>
          <p:cNvPr id="200" name="Google Shape;200;p19"/>
          <p:cNvSpPr txBox="1"/>
          <p:nvPr/>
        </p:nvSpPr>
        <p:spPr>
          <a:xfrm>
            <a:off x="2353531" y="260655"/>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pic>
        <p:nvPicPr>
          <p:cNvPr id="201" name="Google Shape;201;p19"/>
          <p:cNvPicPr preferRelativeResize="0"/>
          <p:nvPr/>
        </p:nvPicPr>
        <p:blipFill>
          <a:blip r:embed="rId8">
            <a:alphaModFix/>
          </a:blip>
          <a:stretch>
            <a:fillRect/>
          </a:stretch>
        </p:blipFill>
        <p:spPr>
          <a:xfrm>
            <a:off x="4941350" y="4135200"/>
            <a:ext cx="3537075" cy="2628399"/>
          </a:xfrm>
          <a:prstGeom prst="rect">
            <a:avLst/>
          </a:prstGeom>
          <a:noFill/>
          <a:ln>
            <a:noFill/>
          </a:ln>
        </p:spPr>
      </p:pic>
      <p:sp>
        <p:nvSpPr>
          <p:cNvPr id="202" name="Google Shape;202;p19"/>
          <p:cNvSpPr txBox="1"/>
          <p:nvPr/>
        </p:nvSpPr>
        <p:spPr>
          <a:xfrm>
            <a:off x="6515525" y="1813025"/>
            <a:ext cx="2358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de-DE" sz="2000">
                <a:solidFill>
                  <a:schemeClr val="dk1"/>
                </a:solidFill>
                <a:latin typeface="Calibri"/>
                <a:ea typeface="Calibri"/>
                <a:cs typeface="Calibri"/>
                <a:sym typeface="Calibri"/>
              </a:rPr>
              <a:t>26 years</a:t>
            </a:r>
            <a:endParaRPr sz="20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de-DE" sz="2000">
                <a:solidFill>
                  <a:schemeClr val="dk1"/>
                </a:solidFill>
                <a:latin typeface="Calibri"/>
                <a:ea typeface="Calibri"/>
                <a:cs typeface="Calibri"/>
                <a:sym typeface="Calibri"/>
              </a:rPr>
              <a:t>Healthy subject</a:t>
            </a:r>
            <a:endParaRPr sz="20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203" name="Google Shape;203;p19"/>
          <p:cNvSpPr txBox="1"/>
          <p:nvPr/>
        </p:nvSpPr>
        <p:spPr>
          <a:xfrm>
            <a:off x="2375750" y="4796350"/>
            <a:ext cx="2416500" cy="14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26 years</a:t>
            </a: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de-DE" sz="2000">
                <a:solidFill>
                  <a:schemeClr val="dk1"/>
                </a:solidFill>
                <a:latin typeface="Calibri"/>
                <a:ea typeface="Calibri"/>
                <a:cs typeface="Calibri"/>
                <a:sym typeface="Calibri"/>
              </a:rPr>
              <a:t>Neuropathic Subject</a:t>
            </a:r>
            <a:endParaRPr sz="20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0"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209" name="Google Shape;209;p20"/>
          <p:cNvPicPr preferRelativeResize="0"/>
          <p:nvPr/>
        </p:nvPicPr>
        <p:blipFill rotWithShape="1">
          <a:blip r:embed="rId4">
            <a:alphaModFix/>
          </a:blip>
          <a:srcRect/>
          <a:stretch/>
        </p:blipFill>
        <p:spPr>
          <a:xfrm>
            <a:off x="-2283" y="0"/>
            <a:ext cx="2236107" cy="6858000"/>
          </a:xfrm>
          <a:prstGeom prst="rect">
            <a:avLst/>
          </a:prstGeom>
          <a:noFill/>
          <a:ln>
            <a:noFill/>
          </a:ln>
        </p:spPr>
      </p:pic>
      <p:pic>
        <p:nvPicPr>
          <p:cNvPr id="210" name="Google Shape;210;p20"/>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211" name="Google Shape;211;p20"/>
          <p:cNvSpPr txBox="1"/>
          <p:nvPr/>
        </p:nvSpPr>
        <p:spPr>
          <a:xfrm>
            <a:off x="81698" y="6561348"/>
            <a:ext cx="194421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212" name="Google Shape;212;p20"/>
          <p:cNvSpPr txBox="1"/>
          <p:nvPr/>
        </p:nvSpPr>
        <p:spPr>
          <a:xfrm>
            <a:off x="2375818" y="1016730"/>
            <a:ext cx="6588600" cy="2247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2000" dirty="0">
                <a:solidFill>
                  <a:schemeClr val="dk1"/>
                </a:solidFill>
                <a:latin typeface="Calibri"/>
                <a:ea typeface="Calibri"/>
                <a:cs typeface="Calibri"/>
                <a:sym typeface="Calibri"/>
              </a:rPr>
              <a:t>Task 1&amp;2  - Comparison of MVC of Triceps Healthy adult and Neuropathic Individual.</a:t>
            </a:r>
            <a:endParaRPr sz="2000" dirty="0">
              <a:solidFill>
                <a:schemeClr val="dk1"/>
              </a:solidFill>
              <a:latin typeface="Calibri"/>
              <a:ea typeface="Calibri"/>
              <a:cs typeface="Calibri"/>
              <a:sym typeface="Calibri"/>
            </a:endParaRPr>
          </a:p>
          <a:p>
            <a:pPr marL="457200" lvl="0" indent="0" algn="just" rtl="0">
              <a:spcBef>
                <a:spcPts val="0"/>
              </a:spcBef>
              <a:spcAft>
                <a:spcPts val="0"/>
              </a:spcAft>
              <a:buClr>
                <a:schemeClr val="dk1"/>
              </a:buClr>
              <a:buSzPts val="1100"/>
              <a:buFont typeface="Arial"/>
              <a:buNone/>
            </a:pPr>
            <a:endParaRPr sz="2000" dirty="0">
              <a:solidFill>
                <a:schemeClr val="dk1"/>
              </a:solidFill>
              <a:latin typeface="Calibri"/>
              <a:ea typeface="Calibri"/>
              <a:cs typeface="Calibri"/>
              <a:sym typeface="Calibri"/>
            </a:endParaRPr>
          </a:p>
          <a:p>
            <a:pPr marL="0" lvl="0" indent="0" algn="l" rtl="0">
              <a:spcBef>
                <a:spcPts val="0"/>
              </a:spcBef>
              <a:spcAft>
                <a:spcPts val="0"/>
              </a:spcAft>
              <a:buNone/>
            </a:pPr>
            <a:endParaRPr sz="2000" b="1" dirty="0">
              <a:solidFill>
                <a:schemeClr val="dk1"/>
              </a:solidFill>
              <a:latin typeface="Calibri"/>
              <a:ea typeface="Calibri"/>
              <a:cs typeface="Calibri"/>
              <a:sym typeface="Calibri"/>
            </a:endParaRPr>
          </a:p>
          <a:p>
            <a:pPr marL="0" lvl="0" indent="0" algn="l" rtl="0">
              <a:spcBef>
                <a:spcPts val="0"/>
              </a:spcBef>
              <a:spcAft>
                <a:spcPts val="0"/>
              </a:spcAft>
              <a:buNone/>
            </a:pPr>
            <a:endParaRPr sz="2000" dirty="0">
              <a:solidFill>
                <a:schemeClr val="dk1"/>
              </a:solidFill>
              <a:latin typeface="Calibri"/>
              <a:ea typeface="Calibri"/>
              <a:cs typeface="Calibri"/>
              <a:sym typeface="Calibri"/>
            </a:endParaRPr>
          </a:p>
          <a:p>
            <a:pPr marL="457200" lvl="0" indent="0" algn="just" rtl="0">
              <a:spcBef>
                <a:spcPts val="0"/>
              </a:spcBef>
              <a:spcAft>
                <a:spcPts val="0"/>
              </a:spcAft>
              <a:buClr>
                <a:schemeClr val="dk1"/>
              </a:buClr>
              <a:buSzPts val="1100"/>
              <a:buFont typeface="Arial"/>
              <a:buNone/>
            </a:pPr>
            <a:endParaRPr sz="20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Font typeface="Arial"/>
              <a:buNone/>
            </a:pPr>
            <a:endParaRPr sz="2000" b="1" dirty="0">
              <a:solidFill>
                <a:schemeClr val="dk1"/>
              </a:solidFill>
              <a:latin typeface="Calibri"/>
              <a:ea typeface="Calibri"/>
              <a:cs typeface="Calibri"/>
              <a:sym typeface="Calibri"/>
            </a:endParaRPr>
          </a:p>
        </p:txBody>
      </p:sp>
      <p:sp>
        <p:nvSpPr>
          <p:cNvPr id="213" name="Google Shape;213;p20"/>
          <p:cNvSpPr txBox="1"/>
          <p:nvPr/>
        </p:nvSpPr>
        <p:spPr>
          <a:xfrm>
            <a:off x="8171486" y="6581001"/>
            <a:ext cx="68499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
        <p:nvSpPr>
          <p:cNvPr id="214" name="Google Shape;214;p20"/>
          <p:cNvSpPr txBox="1"/>
          <p:nvPr/>
        </p:nvSpPr>
        <p:spPr>
          <a:xfrm>
            <a:off x="2483831" y="870234"/>
            <a:ext cx="6372600" cy="400200"/>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None/>
            </a:pPr>
            <a:endParaRPr sz="2000">
              <a:solidFill>
                <a:schemeClr val="dk1"/>
              </a:solidFill>
              <a:latin typeface="Calibri"/>
              <a:ea typeface="Calibri"/>
              <a:cs typeface="Calibri"/>
              <a:sym typeface="Calibri"/>
            </a:endParaRPr>
          </a:p>
        </p:txBody>
      </p:sp>
      <p:pic>
        <p:nvPicPr>
          <p:cNvPr id="215" name="Google Shape;215;p20"/>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216" name="Google Shape;216;p20"/>
          <p:cNvSpPr txBox="1"/>
          <p:nvPr/>
        </p:nvSpPr>
        <p:spPr>
          <a:xfrm>
            <a:off x="170664" y="2444693"/>
            <a:ext cx="1890210" cy="3108543"/>
          </a:xfrm>
          <a:prstGeom prst="rect">
            <a:avLst/>
          </a:prstGeom>
          <a:noFill/>
          <a:ln>
            <a:noFill/>
          </a:ln>
        </p:spPr>
        <p:txBody>
          <a:bodyPr spcFirstLastPara="1" wrap="square" lIns="91425" tIns="45700" rIns="91425" bIns="45700" anchor="t" anchorCtr="0">
            <a:spAutoFit/>
          </a:bodyPr>
          <a:lstStyle/>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2000" marR="0" lvl="0" indent="-163100"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2000" marR="0" lvl="0" indent="-163100"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2000" marR="0" lvl="0" indent="-252000"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217" name="Google Shape;217;p20"/>
          <p:cNvPicPr preferRelativeResize="0"/>
          <p:nvPr/>
        </p:nvPicPr>
        <p:blipFill>
          <a:blip r:embed="rId7">
            <a:alphaModFix/>
          </a:blip>
          <a:stretch>
            <a:fillRect/>
          </a:stretch>
        </p:blipFill>
        <p:spPr>
          <a:xfrm>
            <a:off x="2375825" y="1679075"/>
            <a:ext cx="3909375" cy="2622050"/>
          </a:xfrm>
          <a:prstGeom prst="rect">
            <a:avLst/>
          </a:prstGeom>
          <a:noFill/>
          <a:ln>
            <a:noFill/>
          </a:ln>
        </p:spPr>
      </p:pic>
      <p:sp>
        <p:nvSpPr>
          <p:cNvPr id="218" name="Google Shape;218;p20"/>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pic>
        <p:nvPicPr>
          <p:cNvPr id="219" name="Google Shape;219;p20"/>
          <p:cNvPicPr preferRelativeResize="0"/>
          <p:nvPr/>
        </p:nvPicPr>
        <p:blipFill>
          <a:blip r:embed="rId8">
            <a:alphaModFix/>
          </a:blip>
          <a:stretch>
            <a:fillRect/>
          </a:stretch>
        </p:blipFill>
        <p:spPr>
          <a:xfrm>
            <a:off x="4954625" y="4373900"/>
            <a:ext cx="3909374" cy="2318499"/>
          </a:xfrm>
          <a:prstGeom prst="rect">
            <a:avLst/>
          </a:prstGeom>
          <a:noFill/>
          <a:ln>
            <a:noFill/>
          </a:ln>
        </p:spPr>
      </p:pic>
      <p:sp>
        <p:nvSpPr>
          <p:cNvPr id="220" name="Google Shape;220;p20"/>
          <p:cNvSpPr txBox="1"/>
          <p:nvPr/>
        </p:nvSpPr>
        <p:spPr>
          <a:xfrm>
            <a:off x="6336350" y="2158675"/>
            <a:ext cx="2236200" cy="12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26 years</a:t>
            </a: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de-DE" sz="2000">
                <a:solidFill>
                  <a:schemeClr val="dk1"/>
                </a:solidFill>
                <a:latin typeface="Calibri"/>
                <a:ea typeface="Calibri"/>
                <a:cs typeface="Calibri"/>
                <a:sym typeface="Calibri"/>
              </a:rPr>
              <a:t>Healthy subject</a:t>
            </a:r>
            <a:endParaRPr sz="2000">
              <a:solidFill>
                <a:schemeClr val="dk1"/>
              </a:solidFill>
              <a:latin typeface="Calibri"/>
              <a:ea typeface="Calibri"/>
              <a:cs typeface="Calibri"/>
              <a:sym typeface="Calibri"/>
            </a:endParaRPr>
          </a:p>
        </p:txBody>
      </p:sp>
      <p:sp>
        <p:nvSpPr>
          <p:cNvPr id="221" name="Google Shape;221;p20"/>
          <p:cNvSpPr txBox="1"/>
          <p:nvPr/>
        </p:nvSpPr>
        <p:spPr>
          <a:xfrm>
            <a:off x="2375750" y="4796350"/>
            <a:ext cx="2416500" cy="14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26 years</a:t>
            </a: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de-DE" sz="2000">
                <a:solidFill>
                  <a:schemeClr val="dk1"/>
                </a:solidFill>
                <a:latin typeface="Calibri"/>
                <a:ea typeface="Calibri"/>
                <a:cs typeface="Calibri"/>
                <a:sym typeface="Calibri"/>
              </a:rPr>
              <a:t>Neuropathic Subject</a:t>
            </a:r>
            <a:endParaRPr sz="20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1" descr="C:\Users\Manuel Kohl\Documents\Studium\Masterstudium BMT\SNN-Unit\Headline Gradient.png"/>
          <p:cNvPicPr preferRelativeResize="0"/>
          <p:nvPr/>
        </p:nvPicPr>
        <p:blipFill rotWithShape="1">
          <a:blip r:embed="rId3">
            <a:alphaModFix/>
          </a:blip>
          <a:srcRect/>
          <a:stretch/>
        </p:blipFill>
        <p:spPr>
          <a:xfrm>
            <a:off x="2233822" y="541185"/>
            <a:ext cx="6910176" cy="475547"/>
          </a:xfrm>
          <a:prstGeom prst="rect">
            <a:avLst/>
          </a:prstGeom>
          <a:noFill/>
          <a:ln>
            <a:noFill/>
          </a:ln>
        </p:spPr>
      </p:pic>
      <p:pic>
        <p:nvPicPr>
          <p:cNvPr id="227" name="Google Shape;227;p21"/>
          <p:cNvPicPr preferRelativeResize="0"/>
          <p:nvPr/>
        </p:nvPicPr>
        <p:blipFill rotWithShape="1">
          <a:blip r:embed="rId4">
            <a:alphaModFix/>
          </a:blip>
          <a:srcRect/>
          <a:stretch/>
        </p:blipFill>
        <p:spPr>
          <a:xfrm>
            <a:off x="-2283" y="0"/>
            <a:ext cx="2236108" cy="6858000"/>
          </a:xfrm>
          <a:prstGeom prst="rect">
            <a:avLst/>
          </a:prstGeom>
          <a:noFill/>
          <a:ln>
            <a:noFill/>
          </a:ln>
        </p:spPr>
      </p:pic>
      <p:pic>
        <p:nvPicPr>
          <p:cNvPr id="228" name="Google Shape;228;p21"/>
          <p:cNvPicPr preferRelativeResize="0"/>
          <p:nvPr/>
        </p:nvPicPr>
        <p:blipFill rotWithShape="1">
          <a:blip r:embed="rId5">
            <a:alphaModFix/>
          </a:blip>
          <a:srcRect/>
          <a:stretch/>
        </p:blipFill>
        <p:spPr>
          <a:xfrm>
            <a:off x="-2284" y="3727746"/>
            <a:ext cx="2236106" cy="745370"/>
          </a:xfrm>
          <a:prstGeom prst="rect">
            <a:avLst/>
          </a:prstGeom>
          <a:noFill/>
          <a:ln>
            <a:noFill/>
          </a:ln>
        </p:spPr>
      </p:pic>
      <p:sp>
        <p:nvSpPr>
          <p:cNvPr id="229" name="Google Shape;229;p21"/>
          <p:cNvSpPr txBox="1"/>
          <p:nvPr/>
        </p:nvSpPr>
        <p:spPr>
          <a:xfrm>
            <a:off x="81698" y="6561348"/>
            <a:ext cx="19443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1200" dirty="0">
                <a:solidFill>
                  <a:schemeClr val="dk1"/>
                </a:solidFill>
                <a:latin typeface="Calibri"/>
                <a:ea typeface="Calibri"/>
                <a:cs typeface="Calibri"/>
                <a:sym typeface="Calibri"/>
              </a:rPr>
              <a:t>10.11.2023</a:t>
            </a:r>
            <a:endParaRPr sz="1200" dirty="0">
              <a:solidFill>
                <a:schemeClr val="dk1"/>
              </a:solidFill>
              <a:latin typeface="Calibri"/>
              <a:ea typeface="Calibri"/>
              <a:cs typeface="Calibri"/>
              <a:sym typeface="Calibri"/>
            </a:endParaRPr>
          </a:p>
        </p:txBody>
      </p:sp>
      <p:sp>
        <p:nvSpPr>
          <p:cNvPr id="230" name="Google Shape;230;p21"/>
          <p:cNvSpPr txBox="1"/>
          <p:nvPr/>
        </p:nvSpPr>
        <p:spPr>
          <a:xfrm>
            <a:off x="2394618" y="870230"/>
            <a:ext cx="6588600" cy="13236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de-DE" sz="2000">
                <a:solidFill>
                  <a:schemeClr val="dk1"/>
                </a:solidFill>
                <a:latin typeface="Calibri"/>
                <a:ea typeface="Calibri"/>
                <a:cs typeface="Calibri"/>
                <a:sym typeface="Calibri"/>
              </a:rPr>
              <a:t>Task 3 - Bicep curl </a:t>
            </a:r>
            <a:endParaRPr sz="1800">
              <a:solidFill>
                <a:schemeClr val="dk1"/>
              </a:solidFill>
            </a:endParaRPr>
          </a:p>
          <a:p>
            <a:pPr marL="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0" algn="just" rtl="0">
              <a:spcBef>
                <a:spcPts val="0"/>
              </a:spcBef>
              <a:spcAft>
                <a:spcPts val="0"/>
              </a:spcAft>
              <a:buClr>
                <a:schemeClr val="dk1"/>
              </a:buClr>
              <a:buSzPts val="1100"/>
              <a:buFont typeface="Arial"/>
              <a:buNone/>
            </a:pPr>
            <a:endParaRPr sz="2000">
              <a:solidFill>
                <a:schemeClr val="dk1"/>
              </a:solidFill>
              <a:latin typeface="Calibri"/>
              <a:ea typeface="Calibri"/>
              <a:cs typeface="Calibri"/>
              <a:sym typeface="Calibri"/>
            </a:endParaRPr>
          </a:p>
          <a:p>
            <a:pPr marL="0" lvl="0" indent="0" algn="ctr" rtl="0">
              <a:spcBef>
                <a:spcPts val="0"/>
              </a:spcBef>
              <a:spcAft>
                <a:spcPts val="0"/>
              </a:spcAft>
              <a:buClr>
                <a:schemeClr val="dk1"/>
              </a:buClr>
              <a:buFont typeface="Arial"/>
              <a:buNone/>
            </a:pPr>
            <a:endParaRPr sz="2000" b="1">
              <a:solidFill>
                <a:schemeClr val="dk1"/>
              </a:solidFill>
              <a:latin typeface="Calibri"/>
              <a:ea typeface="Calibri"/>
              <a:cs typeface="Calibri"/>
              <a:sym typeface="Calibri"/>
            </a:endParaRPr>
          </a:p>
        </p:txBody>
      </p:sp>
      <p:sp>
        <p:nvSpPr>
          <p:cNvPr id="231" name="Google Shape;231;p21"/>
          <p:cNvSpPr txBox="1"/>
          <p:nvPr/>
        </p:nvSpPr>
        <p:spPr>
          <a:xfrm>
            <a:off x="8171486" y="6581001"/>
            <a:ext cx="684900" cy="2769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de-DE"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
        <p:nvSpPr>
          <p:cNvPr id="232" name="Google Shape;232;p21"/>
          <p:cNvSpPr txBox="1"/>
          <p:nvPr/>
        </p:nvSpPr>
        <p:spPr>
          <a:xfrm>
            <a:off x="2483831" y="870234"/>
            <a:ext cx="6372600" cy="400200"/>
          </a:xfrm>
          <a:prstGeom prst="rect">
            <a:avLst/>
          </a:prstGeom>
          <a:noFill/>
          <a:ln>
            <a:noFill/>
          </a:ln>
        </p:spPr>
        <p:txBody>
          <a:bodyPr spcFirstLastPara="1" wrap="square" lIns="91425" tIns="45700" rIns="91425" bIns="45700" anchor="t" anchorCtr="0">
            <a:spAutoFit/>
          </a:bodyPr>
          <a:lstStyle/>
          <a:p>
            <a:pPr marL="457200" marR="0" lvl="0" indent="0" algn="just" rtl="0">
              <a:spcBef>
                <a:spcPts val="0"/>
              </a:spcBef>
              <a:spcAft>
                <a:spcPts val="0"/>
              </a:spcAft>
              <a:buNone/>
            </a:pPr>
            <a:endParaRPr sz="2000">
              <a:solidFill>
                <a:schemeClr val="dk1"/>
              </a:solidFill>
              <a:latin typeface="Calibri"/>
              <a:ea typeface="Calibri"/>
              <a:cs typeface="Calibri"/>
              <a:sym typeface="Calibri"/>
            </a:endParaRPr>
          </a:p>
        </p:txBody>
      </p:sp>
      <p:pic>
        <p:nvPicPr>
          <p:cNvPr id="233" name="Google Shape;233;p21"/>
          <p:cNvPicPr preferRelativeResize="0"/>
          <p:nvPr/>
        </p:nvPicPr>
        <p:blipFill rotWithShape="1">
          <a:blip r:embed="rId6">
            <a:alphaModFix/>
          </a:blip>
          <a:srcRect/>
          <a:stretch/>
        </p:blipFill>
        <p:spPr>
          <a:xfrm>
            <a:off x="323528" y="260648"/>
            <a:ext cx="1481818" cy="1340556"/>
          </a:xfrm>
          <a:prstGeom prst="rect">
            <a:avLst/>
          </a:prstGeom>
          <a:noFill/>
          <a:ln>
            <a:noFill/>
          </a:ln>
        </p:spPr>
      </p:pic>
      <p:sp>
        <p:nvSpPr>
          <p:cNvPr id="234" name="Google Shape;234;p21"/>
          <p:cNvSpPr txBox="1"/>
          <p:nvPr/>
        </p:nvSpPr>
        <p:spPr>
          <a:xfrm>
            <a:off x="170664" y="2444693"/>
            <a:ext cx="1890300" cy="3109200"/>
          </a:xfrm>
          <a:prstGeom prst="rect">
            <a:avLst/>
          </a:prstGeom>
          <a:noFill/>
          <a:ln>
            <a:noFill/>
          </a:ln>
        </p:spPr>
        <p:txBody>
          <a:bodyPr spcFirstLastPara="1" wrap="square" lIns="91425" tIns="45700" rIns="91425" bIns="45700" anchor="t" anchorCtr="0">
            <a:spAutoFit/>
          </a:bodyPr>
          <a:lstStyle/>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Introduction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Data acquisition</a:t>
            </a:r>
            <a:endParaRPr/>
          </a:p>
          <a:p>
            <a:pPr marL="251999" marR="0" lvl="0" indent="-163099" algn="l" rtl="0">
              <a:spcBef>
                <a:spcPts val="0"/>
              </a:spcBef>
              <a:spcAft>
                <a:spcPts val="0"/>
              </a:spcAft>
              <a:buClr>
                <a:schemeClr val="dk1"/>
              </a:buClr>
              <a:buSzPts val="1400"/>
              <a:buFont typeface="Noto Sans Symbols"/>
              <a:buNone/>
            </a:pPr>
            <a:endParaRPr sz="1400">
              <a:solidFill>
                <a:schemeClr val="lt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Signal processing steps</a:t>
            </a:r>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lt1"/>
              </a:buClr>
              <a:buSzPts val="1400"/>
              <a:buFont typeface="Noto Sans Symbols"/>
              <a:buChar char="▪"/>
            </a:pPr>
            <a:r>
              <a:rPr lang="de-DE" sz="1400">
                <a:solidFill>
                  <a:schemeClr val="lt1"/>
                </a:solidFill>
                <a:latin typeface="Calibri"/>
                <a:ea typeface="Calibri"/>
                <a:cs typeface="Calibri"/>
                <a:sym typeface="Calibri"/>
              </a:rPr>
              <a:t>Results</a:t>
            </a:r>
            <a:endParaRPr sz="1400">
              <a:solidFill>
                <a:schemeClr val="lt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Discussion</a:t>
            </a:r>
            <a:endParaRPr sz="1400">
              <a:solidFill>
                <a:schemeClr val="dk1"/>
              </a:solidFill>
              <a:latin typeface="Calibri"/>
              <a:ea typeface="Calibri"/>
              <a:cs typeface="Calibri"/>
              <a:sym typeface="Calibri"/>
            </a:endParaRPr>
          </a:p>
          <a:p>
            <a:pPr marL="251999" marR="0" lvl="0" indent="-163099" algn="l" rtl="0">
              <a:spcBef>
                <a:spcPts val="0"/>
              </a:spcBef>
              <a:spcAft>
                <a:spcPts val="0"/>
              </a:spcAft>
              <a:buClr>
                <a:schemeClr val="dk1"/>
              </a:buClr>
              <a:buSzPts val="1400"/>
              <a:buFont typeface="Noto Sans Symbols"/>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Conclusions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251999" marR="0" lvl="0" indent="-251999" algn="l" rtl="0">
              <a:spcBef>
                <a:spcPts val="0"/>
              </a:spcBef>
              <a:spcAft>
                <a:spcPts val="0"/>
              </a:spcAft>
              <a:buClr>
                <a:schemeClr val="dk1"/>
              </a:buClr>
              <a:buSzPts val="1400"/>
              <a:buFont typeface="Noto Sans Symbols"/>
              <a:buChar char="▪"/>
            </a:pPr>
            <a:r>
              <a:rPr lang="de-DE" sz="1400">
                <a:solidFill>
                  <a:schemeClr val="dk1"/>
                </a:solidFill>
                <a:latin typeface="Calibri"/>
                <a:ea typeface="Calibri"/>
                <a:cs typeface="Calibri"/>
                <a:sym typeface="Calibri"/>
              </a:rPr>
              <a:t>References</a:t>
            </a:r>
            <a:endParaRPr/>
          </a:p>
        </p:txBody>
      </p:sp>
      <p:pic>
        <p:nvPicPr>
          <p:cNvPr id="235" name="Google Shape;235;p21"/>
          <p:cNvPicPr preferRelativeResize="0"/>
          <p:nvPr/>
        </p:nvPicPr>
        <p:blipFill>
          <a:blip r:embed="rId7">
            <a:alphaModFix/>
          </a:blip>
          <a:stretch>
            <a:fillRect/>
          </a:stretch>
        </p:blipFill>
        <p:spPr>
          <a:xfrm>
            <a:off x="2762675" y="1497375"/>
            <a:ext cx="5815925" cy="4815999"/>
          </a:xfrm>
          <a:prstGeom prst="rect">
            <a:avLst/>
          </a:prstGeom>
          <a:noFill/>
          <a:ln>
            <a:noFill/>
          </a:ln>
        </p:spPr>
      </p:pic>
      <p:sp>
        <p:nvSpPr>
          <p:cNvPr id="236" name="Google Shape;236;p21"/>
          <p:cNvSpPr txBox="1"/>
          <p:nvPr/>
        </p:nvSpPr>
        <p:spPr>
          <a:xfrm>
            <a:off x="2375756" y="246130"/>
            <a:ext cx="6588600" cy="5232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de-DE" sz="2800">
                <a:solidFill>
                  <a:schemeClr val="dk1"/>
                </a:solidFill>
                <a:latin typeface="Calibri"/>
                <a:ea typeface="Calibri"/>
                <a:cs typeface="Calibri"/>
                <a:sym typeface="Calibri"/>
              </a:rPr>
              <a:t>sEMG for Bicep and Tricep </a:t>
            </a:r>
            <a:endParaRPr sz="16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1443</Words>
  <Application>Microsoft Office PowerPoint</Application>
  <PresentationFormat>On-screen Show (4:3)</PresentationFormat>
  <Paragraphs>453</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Noto Sans Symbols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Asha Babu</cp:lastModifiedBy>
  <cp:revision>3</cp:revision>
  <dcterms:modified xsi:type="dcterms:W3CDTF">2023-11-10T15:15:10Z</dcterms:modified>
</cp:coreProperties>
</file>